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26"/>
  </p:notesMasterIdLst>
  <p:sldIdLst>
    <p:sldId id="256" r:id="rId5"/>
    <p:sldId id="1761" r:id="rId6"/>
    <p:sldId id="2365" r:id="rId7"/>
    <p:sldId id="2389" r:id="rId8"/>
    <p:sldId id="2366" r:id="rId9"/>
    <p:sldId id="2367" r:id="rId10"/>
    <p:sldId id="2397" r:id="rId11"/>
    <p:sldId id="2364" r:id="rId12"/>
    <p:sldId id="2386" r:id="rId13"/>
    <p:sldId id="2394" r:id="rId14"/>
    <p:sldId id="2377" r:id="rId15"/>
    <p:sldId id="2399" r:id="rId16"/>
    <p:sldId id="2393" r:id="rId17"/>
    <p:sldId id="2362" r:id="rId18"/>
    <p:sldId id="2378" r:id="rId19"/>
    <p:sldId id="2387" r:id="rId20"/>
    <p:sldId id="2402" r:id="rId21"/>
    <p:sldId id="2398" r:id="rId22"/>
    <p:sldId id="2403" r:id="rId23"/>
    <p:sldId id="2404" r:id="rId24"/>
    <p:sldId id="595"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83D8DEE-5141-46AD-A1E0-1D83487F3F03}">
          <p14:sldIdLst>
            <p14:sldId id="256"/>
            <p14:sldId id="1761"/>
            <p14:sldId id="2365"/>
            <p14:sldId id="2389"/>
            <p14:sldId id="2366"/>
            <p14:sldId id="2367"/>
            <p14:sldId id="2397"/>
            <p14:sldId id="2364"/>
            <p14:sldId id="2386"/>
            <p14:sldId id="2394"/>
            <p14:sldId id="2377"/>
            <p14:sldId id="2399"/>
            <p14:sldId id="2393"/>
            <p14:sldId id="2362"/>
            <p14:sldId id="2378"/>
            <p14:sldId id="2387"/>
            <p14:sldId id="2402"/>
            <p14:sldId id="2398"/>
            <p14:sldId id="2403"/>
            <p14:sldId id="2404"/>
            <p14:sldId id="595"/>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clair Megan" initials="AM" lastIdx="3" clrIdx="0">
    <p:extLst>
      <p:ext uri="{19B8F6BF-5375-455C-9EA6-DF929625EA0E}">
        <p15:presenceInfo xmlns:p15="http://schemas.microsoft.com/office/powerpoint/2012/main" userId="S::MEGAN.AUCLAIR@dhsoha.state.or.us::99bb00b3-648d-4d05-ade9-7fba13ecd390" providerId="AD"/>
      </p:ext>
    </p:extLst>
  </p:cmAuthor>
  <p:cmAuthor id="2" name="Hinkel Hilde (Janet)" initials="HH(" lastIdx="5" clrIdx="1">
    <p:extLst>
      <p:ext uri="{19B8F6BF-5375-455C-9EA6-DF929625EA0E}">
        <p15:presenceInfo xmlns:p15="http://schemas.microsoft.com/office/powerpoint/2012/main" userId="S::JANET.H.HINKEL@dhsoha.state.or.us::6435e3c5-cb36-4907-809c-01b04e08998f" providerId="AD"/>
      </p:ext>
    </p:extLst>
  </p:cmAuthor>
  <p:cmAuthor id="3" name="Dibble Millie Rose" initials="DMR" lastIdx="1" clrIdx="2">
    <p:extLst>
      <p:ext uri="{19B8F6BF-5375-455C-9EA6-DF929625EA0E}">
        <p15:presenceInfo xmlns:p15="http://schemas.microsoft.com/office/powerpoint/2012/main" userId="S::Millie.R.Dibble@dhsoha.state.or.us::eca2ec51-aa7e-4c59-8ace-c966fb701f2e" providerId="AD"/>
      </p:ext>
    </p:extLst>
  </p:cmAuthor>
  <p:cmAuthor id="4" name="Mackenzie Carroll (she/her)" initials="MC(" lastIdx="2" clrIdx="3">
    <p:extLst>
      <p:ext uri="{19B8F6BF-5375-455C-9EA6-DF929625EA0E}">
        <p15:presenceInfo xmlns:p15="http://schemas.microsoft.com/office/powerpoint/2012/main" userId="S::Mackenzie.Carroll@dhsoha.state.or.us::5c92f69e-1c88-49f2-bbf8-59c66851ff37" providerId="AD"/>
      </p:ext>
    </p:extLst>
  </p:cmAuthor>
  <p:cmAuthor id="5" name="Krois Lisa R" initials="KLR" lastIdx="4" clrIdx="4">
    <p:extLst>
      <p:ext uri="{19B8F6BF-5375-455C-9EA6-DF929625EA0E}">
        <p15:presenceInfo xmlns:p15="http://schemas.microsoft.com/office/powerpoint/2012/main" userId="S::LISA.R.KROIS@dhsoha.state.or.us::393e66b1-71a2-4142-b167-7c4dbb925a7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9201"/>
    <a:srgbClr val="0088B8"/>
    <a:srgbClr val="25981C"/>
    <a:srgbClr val="955901"/>
    <a:srgbClr val="098D0F"/>
    <a:srgbClr val="108637"/>
    <a:srgbClr val="299ACD"/>
    <a:srgbClr val="BEEE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DCAA2AB-E5E4-4AB2-937E-6B6FC3F8FFAA}" v="1" dt="2022-12-01T19:38:30.94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9318" autoAdjust="0"/>
  </p:normalViewPr>
  <p:slideViewPr>
    <p:cSldViewPr snapToGrid="0">
      <p:cViewPr varScale="1">
        <p:scale>
          <a:sx n="53" d="100"/>
          <a:sy n="53" d="100"/>
        </p:scale>
        <p:origin x="1152"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ell REBECCA  Jane" userId="4fcb90e3-613e-4662-a55c-e6161fb364a9" providerId="ADAL" clId="{8DCAA2AB-E5E4-4AB2-937E-6B6FC3F8FFAA}"/>
    <pc:docChg chg="addSld delSld modSld modSection">
      <pc:chgData name="Donell REBECCA  Jane" userId="4fcb90e3-613e-4662-a55c-e6161fb364a9" providerId="ADAL" clId="{8DCAA2AB-E5E4-4AB2-937E-6B6FC3F8FFAA}" dt="2022-12-01T19:38:57.029" v="2" actId="47"/>
      <pc:docMkLst>
        <pc:docMk/>
      </pc:docMkLst>
      <pc:sldChg chg="add">
        <pc:chgData name="Donell REBECCA  Jane" userId="4fcb90e3-613e-4662-a55c-e6161fb364a9" providerId="ADAL" clId="{8DCAA2AB-E5E4-4AB2-937E-6B6FC3F8FFAA}" dt="2022-12-01T19:38:30.941" v="0"/>
        <pc:sldMkLst>
          <pc:docMk/>
          <pc:sldMk cId="771879413" sldId="2398"/>
        </pc:sldMkLst>
      </pc:sldChg>
      <pc:sldChg chg="del">
        <pc:chgData name="Donell REBECCA  Jane" userId="4fcb90e3-613e-4662-a55c-e6161fb364a9" providerId="ADAL" clId="{8DCAA2AB-E5E4-4AB2-937E-6B6FC3F8FFAA}" dt="2022-12-01T19:38:53.890" v="1" actId="47"/>
        <pc:sldMkLst>
          <pc:docMk/>
          <pc:sldMk cId="3779424289" sldId="2400"/>
        </pc:sldMkLst>
      </pc:sldChg>
      <pc:sldChg chg="del">
        <pc:chgData name="Donell REBECCA  Jane" userId="4fcb90e3-613e-4662-a55c-e6161fb364a9" providerId="ADAL" clId="{8DCAA2AB-E5E4-4AB2-937E-6B6FC3F8FFAA}" dt="2022-12-01T19:38:57.029" v="2" actId="47"/>
        <pc:sldMkLst>
          <pc:docMk/>
          <pc:sldMk cId="4274395582" sldId="2401"/>
        </pc:sldMkLst>
      </pc:sldChg>
      <pc:sldChg chg="add">
        <pc:chgData name="Donell REBECCA  Jane" userId="4fcb90e3-613e-4662-a55c-e6161fb364a9" providerId="ADAL" clId="{8DCAA2AB-E5E4-4AB2-937E-6B6FC3F8FFAA}" dt="2022-12-01T19:38:30.941" v="0"/>
        <pc:sldMkLst>
          <pc:docMk/>
          <pc:sldMk cId="1108995978" sldId="2402"/>
        </pc:sldMkLst>
      </pc:sldChg>
      <pc:sldChg chg="add">
        <pc:chgData name="Donell REBECCA  Jane" userId="4fcb90e3-613e-4662-a55c-e6161fb364a9" providerId="ADAL" clId="{8DCAA2AB-E5E4-4AB2-937E-6B6FC3F8FFAA}" dt="2022-12-01T19:38:30.941" v="0"/>
        <pc:sldMkLst>
          <pc:docMk/>
          <pc:sldMk cId="349541218" sldId="2403"/>
        </pc:sldMkLst>
      </pc:sldChg>
      <pc:sldChg chg="add">
        <pc:chgData name="Donell REBECCA  Jane" userId="4fcb90e3-613e-4662-a55c-e6161fb364a9" providerId="ADAL" clId="{8DCAA2AB-E5E4-4AB2-937E-6B6FC3F8FFAA}" dt="2022-12-01T19:38:30.941" v="0"/>
        <pc:sldMkLst>
          <pc:docMk/>
          <pc:sldMk cId="4289550877" sldId="2404"/>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463797315791958E-2"/>
          <c:y val="5.5687998046658228E-2"/>
          <c:w val="0.86170772761653591"/>
          <c:h val="0.70771564724593949"/>
        </c:manualLayout>
      </c:layout>
      <c:barChart>
        <c:barDir val="col"/>
        <c:grouping val="stacked"/>
        <c:varyColors val="0"/>
        <c:ser>
          <c:idx val="0"/>
          <c:order val="0"/>
          <c:tx>
            <c:strRef>
              <c:f>Sheet1!$B$1</c:f>
              <c:strCache>
                <c:ptCount val="1"/>
                <c:pt idx="0">
                  <c:v>State Funds</c:v>
                </c:pt>
              </c:strCache>
            </c:strRef>
          </c:tx>
          <c:spPr>
            <a:solidFill>
              <a:schemeClr val="accent1"/>
            </a:solidFill>
            <a:ln>
              <a:noFill/>
            </a:ln>
            <a:effectLst/>
          </c:spPr>
          <c:invertIfNegative val="0"/>
          <c:dLbls>
            <c:dLbl>
              <c:idx val="1"/>
              <c:tx>
                <c:rich>
                  <a:bodyPr/>
                  <a:lstStyle/>
                  <a:p>
                    <a:r>
                      <a:rPr lang="en-US" dirty="0"/>
                      <a:t>$50</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E2A1-4852-AA7F-03998F81796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Before Waiver (A)</c:v>
                </c:pt>
                <c:pt idx="1">
                  <c:v>Claim Federal Match with DSHP (B)</c:v>
                </c:pt>
                <c:pt idx="2">
                  <c:v>Use 'saved' state funds to match with Federal funds (C)</c:v>
                </c:pt>
              </c:strCache>
            </c:strRef>
          </c:cat>
          <c:val>
            <c:numRef>
              <c:f>Sheet1!$B$2:$B$4</c:f>
              <c:numCache>
                <c:formatCode>"$"#,##0</c:formatCode>
                <c:ptCount val="3"/>
                <c:pt idx="0">
                  <c:v>100</c:v>
                </c:pt>
                <c:pt idx="1">
                  <c:v>50</c:v>
                </c:pt>
                <c:pt idx="2">
                  <c:v>50</c:v>
                </c:pt>
              </c:numCache>
            </c:numRef>
          </c:val>
          <c:extLst>
            <c:ext xmlns:c16="http://schemas.microsoft.com/office/drawing/2014/chart" uri="{C3380CC4-5D6E-409C-BE32-E72D297353CC}">
              <c16:uniqueId val="{00000000-985C-4686-8026-5DCB55B8ED77}"/>
            </c:ext>
          </c:extLst>
        </c:ser>
        <c:ser>
          <c:idx val="1"/>
          <c:order val="1"/>
          <c:tx>
            <c:strRef>
              <c:f>Sheet1!$C$1</c:f>
              <c:strCache>
                <c:ptCount val="1"/>
                <c:pt idx="0">
                  <c:v>Federal Funds</c:v>
                </c:pt>
              </c:strCache>
            </c:strRef>
          </c:tx>
          <c:spPr>
            <a:solidFill>
              <a:schemeClr val="accent2"/>
            </a:solidFill>
            <a:ln>
              <a:noFill/>
            </a:ln>
            <a:effectLst/>
          </c:spPr>
          <c:invertIfNegative val="0"/>
          <c:dLbls>
            <c:dLbl>
              <c:idx val="0"/>
              <c:delete val="1"/>
              <c:extLst>
                <c:ext xmlns:c15="http://schemas.microsoft.com/office/drawing/2012/chart" uri="{CE6537A1-D6FC-4f65-9D91-7224C49458BB}"/>
                <c:ext xmlns:c16="http://schemas.microsoft.com/office/drawing/2014/chart" uri="{C3380CC4-5D6E-409C-BE32-E72D297353CC}">
                  <c16:uniqueId val="{00000001-C3B9-4999-9588-9A7D766FDB11}"/>
                </c:ext>
              </c:extLst>
            </c:dLbl>
            <c:dLbl>
              <c:idx val="1"/>
              <c:tx>
                <c:rich>
                  <a:bodyPr/>
                  <a:lstStyle/>
                  <a:p>
                    <a:r>
                      <a:rPr lang="en-US" dirty="0"/>
                      <a:t>$50</a:t>
                    </a:r>
                  </a:p>
                </c:rich>
              </c:tx>
              <c:dLblPos val="ctr"/>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E2A1-4852-AA7F-03998F81796E}"/>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2"/>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Before Waiver (A)</c:v>
                </c:pt>
                <c:pt idx="1">
                  <c:v>Claim Federal Match with DSHP (B)</c:v>
                </c:pt>
                <c:pt idx="2">
                  <c:v>Use 'saved' state funds to match with Federal funds (C)</c:v>
                </c:pt>
              </c:strCache>
            </c:strRef>
          </c:cat>
          <c:val>
            <c:numRef>
              <c:f>Sheet1!$C$2:$C$4</c:f>
              <c:numCache>
                <c:formatCode>"$"#,##0</c:formatCode>
                <c:ptCount val="3"/>
                <c:pt idx="0">
                  <c:v>0</c:v>
                </c:pt>
                <c:pt idx="1">
                  <c:v>50</c:v>
                </c:pt>
                <c:pt idx="2">
                  <c:v>75</c:v>
                </c:pt>
              </c:numCache>
            </c:numRef>
          </c:val>
          <c:extLst>
            <c:ext xmlns:c16="http://schemas.microsoft.com/office/drawing/2014/chart" uri="{C3380CC4-5D6E-409C-BE32-E72D297353CC}">
              <c16:uniqueId val="{00000001-985C-4686-8026-5DCB55B8ED77}"/>
            </c:ext>
          </c:extLst>
        </c:ser>
        <c:dLbls>
          <c:dLblPos val="ctr"/>
          <c:showLegendKey val="0"/>
          <c:showVal val="1"/>
          <c:showCatName val="0"/>
          <c:showSerName val="0"/>
          <c:showPercent val="0"/>
          <c:showBubbleSize val="0"/>
        </c:dLbls>
        <c:gapWidth val="85"/>
        <c:overlap val="100"/>
        <c:axId val="1252745824"/>
        <c:axId val="1252763712"/>
      </c:barChart>
      <c:catAx>
        <c:axId val="125274582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252763712"/>
        <c:crosses val="autoZero"/>
        <c:auto val="1"/>
        <c:lblAlgn val="ctr"/>
        <c:lblOffset val="100"/>
        <c:noMultiLvlLbl val="0"/>
      </c:catAx>
      <c:valAx>
        <c:axId val="1252763712"/>
        <c:scaling>
          <c:orientation val="minMax"/>
          <c:max val="150"/>
          <c:min val="0"/>
        </c:scaling>
        <c:delete val="0"/>
        <c:axPos val="l"/>
        <c:majorGridlines>
          <c:spPr>
            <a:ln w="9525" cap="flat" cmpd="sng" algn="ctr">
              <a:solidFill>
                <a:schemeClr val="tx1">
                  <a:lumMod val="15000"/>
                  <a:lumOff val="85000"/>
                </a:schemeClr>
              </a:solidFill>
              <a:round/>
            </a:ln>
            <a:effectLst/>
          </c:spPr>
        </c:majorGridlines>
        <c:numFmt formatCode="&quot;$&quot;#,##0" sourceLinked="1"/>
        <c:majorTickMark val="out"/>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2"/>
                </a:solidFill>
                <a:latin typeface="+mn-lt"/>
                <a:ea typeface="+mn-ea"/>
                <a:cs typeface="+mn-cs"/>
              </a:defRPr>
            </a:pPr>
            <a:endParaRPr lang="en-US"/>
          </a:p>
        </c:txPr>
        <c:crossAx val="1252745824"/>
        <c:crosses val="autoZero"/>
        <c:crossBetween val="between"/>
        <c:majorUnit val="25"/>
      </c:valAx>
      <c:spPr>
        <a:noFill/>
        <a:ln>
          <a:noFill/>
        </a:ln>
        <a:effectLst/>
      </c:spPr>
    </c:plotArea>
    <c:legend>
      <c:legendPos val="b"/>
      <c:layout>
        <c:manualLayout>
          <c:xMode val="edge"/>
          <c:yMode val="edge"/>
          <c:x val="6.8406864079749372E-2"/>
          <c:y val="0.92870535086690109"/>
          <c:w val="0.58817757738788878"/>
          <c:h val="6.5925073276741381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_rels/data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svg"/><Relationship Id="rId1" Type="http://schemas.openxmlformats.org/officeDocument/2006/relationships/image" Target="../media/image9.png"/><Relationship Id="rId6" Type="http://schemas.openxmlformats.org/officeDocument/2006/relationships/image" Target="../media/image14.svg"/><Relationship Id="rId5" Type="http://schemas.openxmlformats.org/officeDocument/2006/relationships/image" Target="../media/image13.png"/><Relationship Id="rId4" Type="http://schemas.openxmlformats.org/officeDocument/2006/relationships/image" Target="../media/image12.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216AD7-9A0D-4DAE-BC2B-4E1ADFED7429}" type="doc">
      <dgm:prSet loTypeId="urn:microsoft.com/office/officeart/2005/8/layout/bList2" loCatId="list" qsTypeId="urn:microsoft.com/office/officeart/2005/8/quickstyle/simple1" qsCatId="simple" csTypeId="urn:microsoft.com/office/officeart/2005/8/colors/colorful1" csCatId="colorful" phldr="1"/>
      <dgm:spPr/>
    </dgm:pt>
    <dgm:pt modelId="{31A502A8-539C-4FBA-BCF9-384EFB4AEF3C}">
      <dgm:prSet phldrT="[Text]"/>
      <dgm:spPr/>
      <dgm:t>
        <a:bodyPr/>
        <a:lstStyle/>
        <a:p>
          <a:r>
            <a:rPr lang="en-US" dirty="0"/>
            <a:t>Housing</a:t>
          </a:r>
        </a:p>
      </dgm:t>
    </dgm:pt>
    <dgm:pt modelId="{0BABF6F0-0D5E-4744-BB00-3DA6C433ACB0}" type="parTrans" cxnId="{3015D6B8-A664-434F-BE37-C98278C1F6E8}">
      <dgm:prSet/>
      <dgm:spPr/>
      <dgm:t>
        <a:bodyPr/>
        <a:lstStyle/>
        <a:p>
          <a:endParaRPr lang="en-US"/>
        </a:p>
      </dgm:t>
    </dgm:pt>
    <dgm:pt modelId="{54A65A05-CE65-4360-B77B-1F0D5C5F2F4C}" type="sibTrans" cxnId="{3015D6B8-A664-434F-BE37-C98278C1F6E8}">
      <dgm:prSet/>
      <dgm:spPr/>
      <dgm:t>
        <a:bodyPr/>
        <a:lstStyle/>
        <a:p>
          <a:endParaRPr lang="en-US"/>
        </a:p>
      </dgm:t>
    </dgm:pt>
    <dgm:pt modelId="{7D63147E-7CB5-43C5-9EF1-3EF51C576CAA}">
      <dgm:prSet phldrT="[Text]"/>
      <dgm:spPr/>
      <dgm:t>
        <a:bodyPr/>
        <a:lstStyle/>
        <a:p>
          <a:r>
            <a:rPr lang="en-US" dirty="0"/>
            <a:t>Food </a:t>
          </a:r>
        </a:p>
      </dgm:t>
    </dgm:pt>
    <dgm:pt modelId="{497FDD36-7D22-4E0D-9135-E0575149EF6E}" type="parTrans" cxnId="{36BC7BDB-15A5-4CEC-A442-006A0C24634C}">
      <dgm:prSet/>
      <dgm:spPr/>
      <dgm:t>
        <a:bodyPr/>
        <a:lstStyle/>
        <a:p>
          <a:endParaRPr lang="en-US"/>
        </a:p>
      </dgm:t>
    </dgm:pt>
    <dgm:pt modelId="{455B0D8C-3390-4DF9-8B0B-11FCB6FECFE8}" type="sibTrans" cxnId="{36BC7BDB-15A5-4CEC-A442-006A0C24634C}">
      <dgm:prSet/>
      <dgm:spPr/>
      <dgm:t>
        <a:bodyPr/>
        <a:lstStyle/>
        <a:p>
          <a:endParaRPr lang="en-US"/>
        </a:p>
      </dgm:t>
    </dgm:pt>
    <dgm:pt modelId="{AE81597B-58B3-481C-92B7-27E6ECA8C53D}">
      <dgm:prSet phldrT="[Text]"/>
      <dgm:spPr/>
      <dgm:t>
        <a:bodyPr/>
        <a:lstStyle/>
        <a:p>
          <a:r>
            <a:rPr lang="en-US" dirty="0"/>
            <a:t>Climate</a:t>
          </a:r>
        </a:p>
      </dgm:t>
    </dgm:pt>
    <dgm:pt modelId="{D5F4019E-05C6-4C72-A077-861B677A9D0B}" type="parTrans" cxnId="{C7CA5080-CAE3-436D-8FCC-C6676D0887F2}">
      <dgm:prSet/>
      <dgm:spPr/>
      <dgm:t>
        <a:bodyPr/>
        <a:lstStyle/>
        <a:p>
          <a:endParaRPr lang="en-US"/>
        </a:p>
      </dgm:t>
    </dgm:pt>
    <dgm:pt modelId="{159B1EAA-832D-4779-B4E6-C175789BF49F}" type="sibTrans" cxnId="{C7CA5080-CAE3-436D-8FCC-C6676D0887F2}">
      <dgm:prSet/>
      <dgm:spPr/>
      <dgm:t>
        <a:bodyPr/>
        <a:lstStyle/>
        <a:p>
          <a:endParaRPr lang="en-US"/>
        </a:p>
      </dgm:t>
    </dgm:pt>
    <dgm:pt modelId="{7D64FF54-9793-45DB-A398-F720AF28497D}">
      <dgm:prSet custT="1"/>
      <dgm:spPr/>
      <dgm:t>
        <a:bodyPr/>
        <a:lstStyle/>
        <a:p>
          <a:r>
            <a:rPr lang="en-US" sz="1700" dirty="0">
              <a:latin typeface="Arial" panose="020B0604020202020204" pitchFamily="34" charset="0"/>
            </a:rPr>
            <a:t>Home modifications</a:t>
          </a:r>
        </a:p>
      </dgm:t>
    </dgm:pt>
    <dgm:pt modelId="{AEE19610-A5DE-4D98-9086-5BE77A257EA3}" type="parTrans" cxnId="{1C256982-4333-470A-9E53-A4C1363B9733}">
      <dgm:prSet/>
      <dgm:spPr/>
      <dgm:t>
        <a:bodyPr/>
        <a:lstStyle/>
        <a:p>
          <a:endParaRPr lang="en-US"/>
        </a:p>
      </dgm:t>
    </dgm:pt>
    <dgm:pt modelId="{FCE1D226-81DD-4112-80DE-A6A9A4E9EDD0}" type="sibTrans" cxnId="{1C256982-4333-470A-9E53-A4C1363B9733}">
      <dgm:prSet/>
      <dgm:spPr/>
      <dgm:t>
        <a:bodyPr/>
        <a:lstStyle/>
        <a:p>
          <a:endParaRPr lang="en-US"/>
        </a:p>
      </dgm:t>
    </dgm:pt>
    <dgm:pt modelId="{1BF2265B-1139-41A1-AFF3-B5733A853311}">
      <dgm:prSet custT="1"/>
      <dgm:spPr/>
      <dgm:t>
        <a:bodyPr/>
        <a:lstStyle/>
        <a:p>
          <a:r>
            <a:rPr lang="en-US" sz="1700" dirty="0">
              <a:latin typeface="Arial" panose="020B0604020202020204" pitchFamily="34" charset="0"/>
            </a:rPr>
            <a:t>Pre-tenancy and tenancy support services</a:t>
          </a:r>
        </a:p>
      </dgm:t>
    </dgm:pt>
    <dgm:pt modelId="{AAB5330A-056B-42C4-9C8E-22388C20DC75}" type="parTrans" cxnId="{A7D5052C-47E1-491F-ACB8-8B3E032D65B0}">
      <dgm:prSet/>
      <dgm:spPr/>
      <dgm:t>
        <a:bodyPr/>
        <a:lstStyle/>
        <a:p>
          <a:endParaRPr lang="en-US"/>
        </a:p>
      </dgm:t>
    </dgm:pt>
    <dgm:pt modelId="{A65BE587-B371-4B05-895D-A89DE4B387B1}" type="sibTrans" cxnId="{A7D5052C-47E1-491F-ACB8-8B3E032D65B0}">
      <dgm:prSet/>
      <dgm:spPr/>
      <dgm:t>
        <a:bodyPr/>
        <a:lstStyle/>
        <a:p>
          <a:endParaRPr lang="en-US"/>
        </a:p>
      </dgm:t>
    </dgm:pt>
    <dgm:pt modelId="{09C1D69A-FFCC-4236-BE6C-3DD135E77026}">
      <dgm:prSet custT="1"/>
      <dgm:spPr/>
      <dgm:t>
        <a:bodyPr/>
        <a:lstStyle/>
        <a:p>
          <a:r>
            <a:rPr lang="en-US" sz="1700" dirty="0">
              <a:latin typeface="Arial" panose="020B0604020202020204" pitchFamily="34" charset="0"/>
            </a:rPr>
            <a:t>Housing-focused navigation and/or case manager  </a:t>
          </a:r>
        </a:p>
      </dgm:t>
    </dgm:pt>
    <dgm:pt modelId="{E5FF6CCB-9ECC-4B5B-A203-94507E4DD34C}" type="parTrans" cxnId="{FC18CCC4-5422-4A56-AF4E-7E3659A46A0B}">
      <dgm:prSet/>
      <dgm:spPr/>
      <dgm:t>
        <a:bodyPr/>
        <a:lstStyle/>
        <a:p>
          <a:endParaRPr lang="en-US"/>
        </a:p>
      </dgm:t>
    </dgm:pt>
    <dgm:pt modelId="{26DA6B00-D7C2-48BD-BC56-84281BCCDE95}" type="sibTrans" cxnId="{FC18CCC4-5422-4A56-AF4E-7E3659A46A0B}">
      <dgm:prSet/>
      <dgm:spPr/>
      <dgm:t>
        <a:bodyPr/>
        <a:lstStyle/>
        <a:p>
          <a:endParaRPr lang="en-US"/>
        </a:p>
      </dgm:t>
    </dgm:pt>
    <dgm:pt modelId="{FC48620C-0E30-4FF3-B56C-4F1E12965D8E}">
      <dgm:prSet phldrT="[Text]" custT="1"/>
      <dgm:spPr/>
      <dgm:t>
        <a:bodyPr/>
        <a:lstStyle/>
        <a:p>
          <a:r>
            <a:rPr lang="en-US" sz="1700" dirty="0">
              <a:latin typeface="Arial" panose="020B0604020202020204" pitchFamily="34" charset="0"/>
            </a:rPr>
            <a:t>Rental assistance or temporary housing for up to 6 months </a:t>
          </a:r>
          <a:endParaRPr lang="en-US" sz="1700" dirty="0"/>
        </a:p>
      </dgm:t>
    </dgm:pt>
    <dgm:pt modelId="{20DBC3E8-35BA-4EFB-AD15-00ED0D52448E}" type="parTrans" cxnId="{B57740D2-68E3-4C05-8560-BF2C4705F24C}">
      <dgm:prSet/>
      <dgm:spPr/>
      <dgm:t>
        <a:bodyPr/>
        <a:lstStyle/>
        <a:p>
          <a:endParaRPr lang="en-US"/>
        </a:p>
      </dgm:t>
    </dgm:pt>
    <dgm:pt modelId="{283072E6-FF49-475B-B1E2-4A969E5843E6}" type="sibTrans" cxnId="{B57740D2-68E3-4C05-8560-BF2C4705F24C}">
      <dgm:prSet/>
      <dgm:spPr/>
      <dgm:t>
        <a:bodyPr/>
        <a:lstStyle/>
        <a:p>
          <a:endParaRPr lang="en-US"/>
        </a:p>
      </dgm:t>
    </dgm:pt>
    <dgm:pt modelId="{C212B0B9-E81A-4537-AF3C-36AC83664BD6}">
      <dgm:prSet phldrT="[Text]" custT="1"/>
      <dgm:spPr/>
      <dgm:t>
        <a:bodyPr/>
        <a:lstStyle/>
        <a:p>
          <a:pPr>
            <a:buFont typeface="Arial" panose="020B0604020202020204" pitchFamily="34" charset="0"/>
            <a:buChar char="•"/>
          </a:pPr>
          <a:r>
            <a:rPr lang="en-US" sz="1700" dirty="0"/>
            <a:t>Community-based food resources</a:t>
          </a:r>
        </a:p>
      </dgm:t>
    </dgm:pt>
    <dgm:pt modelId="{E9826E7D-AF50-41D9-A1BA-9001B0E6F989}" type="parTrans" cxnId="{9BC5578E-5C59-42B2-967D-AB0BF7E2A9B1}">
      <dgm:prSet/>
      <dgm:spPr/>
      <dgm:t>
        <a:bodyPr/>
        <a:lstStyle/>
        <a:p>
          <a:endParaRPr lang="en-US"/>
        </a:p>
      </dgm:t>
    </dgm:pt>
    <dgm:pt modelId="{0165808E-5EA7-42E9-A1E1-CD8737490B77}" type="sibTrans" cxnId="{9BC5578E-5C59-42B2-967D-AB0BF7E2A9B1}">
      <dgm:prSet/>
      <dgm:spPr/>
      <dgm:t>
        <a:bodyPr/>
        <a:lstStyle/>
        <a:p>
          <a:endParaRPr lang="en-US"/>
        </a:p>
      </dgm:t>
    </dgm:pt>
    <dgm:pt modelId="{4C60A56E-3D21-4EEF-A13F-61695EEAAC32}">
      <dgm:prSet custT="1"/>
      <dgm:spPr/>
      <dgm:t>
        <a:bodyPr/>
        <a:lstStyle/>
        <a:p>
          <a:r>
            <a:rPr lang="en-US" sz="1700" dirty="0"/>
            <a:t>Fruit and vegetable prescriptions for up to 6 months, and healthy food boxes/meals   </a:t>
          </a:r>
        </a:p>
      </dgm:t>
    </dgm:pt>
    <dgm:pt modelId="{FB96FFC6-7E99-49C1-A288-D1DD41DDEC4F}" type="parTrans" cxnId="{1DEC5644-A7C2-4208-88DB-25B216744A79}">
      <dgm:prSet/>
      <dgm:spPr/>
      <dgm:t>
        <a:bodyPr/>
        <a:lstStyle/>
        <a:p>
          <a:endParaRPr lang="en-US"/>
        </a:p>
      </dgm:t>
    </dgm:pt>
    <dgm:pt modelId="{2BC3B117-4D28-41D9-BC46-9B3CA847F638}" type="sibTrans" cxnId="{1DEC5644-A7C2-4208-88DB-25B216744A79}">
      <dgm:prSet/>
      <dgm:spPr/>
      <dgm:t>
        <a:bodyPr/>
        <a:lstStyle/>
        <a:p>
          <a:endParaRPr lang="en-US"/>
        </a:p>
      </dgm:t>
    </dgm:pt>
    <dgm:pt modelId="{DC6CC923-2D79-4C5F-AFB5-74DFCFB2376D}">
      <dgm:prSet custT="1"/>
      <dgm:spPr/>
      <dgm:t>
        <a:bodyPr/>
        <a:lstStyle/>
        <a:p>
          <a:r>
            <a:rPr lang="en-US" sz="1700" dirty="0"/>
            <a:t>Medically tailored meal delivery  </a:t>
          </a:r>
        </a:p>
      </dgm:t>
    </dgm:pt>
    <dgm:pt modelId="{494FED6C-28F0-4070-9BAD-A9DFCE926611}" type="parTrans" cxnId="{C2BADFE0-04EC-4F1E-A50E-D6FFF28F686E}">
      <dgm:prSet/>
      <dgm:spPr/>
      <dgm:t>
        <a:bodyPr/>
        <a:lstStyle/>
        <a:p>
          <a:endParaRPr lang="en-US"/>
        </a:p>
      </dgm:t>
    </dgm:pt>
    <dgm:pt modelId="{25507A36-7D46-4B41-8797-6F5B9CFDC6AB}" type="sibTrans" cxnId="{C2BADFE0-04EC-4F1E-A50E-D6FFF28F686E}">
      <dgm:prSet/>
      <dgm:spPr/>
      <dgm:t>
        <a:bodyPr/>
        <a:lstStyle/>
        <a:p>
          <a:endParaRPr lang="en-US"/>
        </a:p>
      </dgm:t>
    </dgm:pt>
    <dgm:pt modelId="{4900FBB9-FBDF-47B7-9578-C92859E5F911}">
      <dgm:prSet phldrT="[Text]" custT="1"/>
      <dgm:spPr/>
      <dgm:t>
        <a:bodyPr/>
        <a:lstStyle/>
        <a:p>
          <a:pPr>
            <a:buFont typeface="Arial" panose="020B0604020202020204" pitchFamily="34" charset="0"/>
            <a:buChar char="•"/>
          </a:pPr>
          <a:r>
            <a:rPr lang="en-US" sz="1700" dirty="0"/>
            <a:t>Payment for devices that maintain healthy temperatures and clean air, including air conditioners, heaters, air filters and generators to operate devices when power outages occur  </a:t>
          </a:r>
        </a:p>
      </dgm:t>
    </dgm:pt>
    <dgm:pt modelId="{5C984C85-56A0-4C69-8285-4F4EEDACE7F8}" type="parTrans" cxnId="{9434F5F0-FE66-4A2B-BFEC-7796D7FC4297}">
      <dgm:prSet/>
      <dgm:spPr/>
      <dgm:t>
        <a:bodyPr/>
        <a:lstStyle/>
        <a:p>
          <a:endParaRPr lang="en-US"/>
        </a:p>
      </dgm:t>
    </dgm:pt>
    <dgm:pt modelId="{2542BC7C-72C9-48E7-9185-2C42B9A6F89E}" type="sibTrans" cxnId="{9434F5F0-FE66-4A2B-BFEC-7796D7FC4297}">
      <dgm:prSet/>
      <dgm:spPr/>
      <dgm:t>
        <a:bodyPr/>
        <a:lstStyle/>
        <a:p>
          <a:endParaRPr lang="en-US"/>
        </a:p>
      </dgm:t>
    </dgm:pt>
    <dgm:pt modelId="{A31608CF-7AE7-4A12-B8DE-4E3BCD39CE56}">
      <dgm:prSet phldrT="[Text]" custT="1"/>
      <dgm:spPr/>
      <dgm:t>
        <a:bodyPr/>
        <a:lstStyle/>
        <a:p>
          <a:pPr>
            <a:buFont typeface="Arial" panose="020B0604020202020204" pitchFamily="34" charset="0"/>
            <a:buChar char="•"/>
          </a:pPr>
          <a:r>
            <a:rPr lang="en-US" sz="1700" dirty="0"/>
            <a:t>Nutrition and cooking education   </a:t>
          </a:r>
        </a:p>
      </dgm:t>
    </dgm:pt>
    <dgm:pt modelId="{7F3B47E9-5AE7-46E5-8977-25AD0EE1FCED}" type="parTrans" cxnId="{2EA1122F-C77B-46D2-BDB0-8FE96B1142FD}">
      <dgm:prSet/>
      <dgm:spPr/>
      <dgm:t>
        <a:bodyPr/>
        <a:lstStyle/>
        <a:p>
          <a:endParaRPr lang="en-US"/>
        </a:p>
      </dgm:t>
    </dgm:pt>
    <dgm:pt modelId="{6C898109-90E9-4E1B-B820-5AA6DDD9666F}" type="sibTrans" cxnId="{2EA1122F-C77B-46D2-BDB0-8FE96B1142FD}">
      <dgm:prSet/>
      <dgm:spPr/>
      <dgm:t>
        <a:bodyPr/>
        <a:lstStyle/>
        <a:p>
          <a:endParaRPr lang="en-US"/>
        </a:p>
      </dgm:t>
    </dgm:pt>
    <dgm:pt modelId="{F0770DDA-A3CC-4D51-85AE-932D77B995C7}">
      <dgm:prSet phldrT="[Text]" custT="1"/>
      <dgm:spPr/>
      <dgm:t>
        <a:bodyPr/>
        <a:lstStyle/>
        <a:p>
          <a:r>
            <a:rPr lang="en-US" sz="1700" dirty="0">
              <a:latin typeface="Arial" panose="020B0604020202020204" pitchFamily="34" charset="0"/>
            </a:rPr>
            <a:t>Utility assistance for up to 6 months  </a:t>
          </a:r>
          <a:endParaRPr lang="en-US" sz="1700" dirty="0"/>
        </a:p>
      </dgm:t>
    </dgm:pt>
    <dgm:pt modelId="{9AA7C18E-B7FF-4019-A2C5-A8F135AB12AD}" type="parTrans" cxnId="{1B4E23F3-3F50-450C-9424-08C7B9A29CB0}">
      <dgm:prSet/>
      <dgm:spPr/>
      <dgm:t>
        <a:bodyPr/>
        <a:lstStyle/>
        <a:p>
          <a:endParaRPr lang="en-US"/>
        </a:p>
      </dgm:t>
    </dgm:pt>
    <dgm:pt modelId="{3C5B79C2-0B38-4A24-8A33-93D8BCBE85A0}" type="sibTrans" cxnId="{1B4E23F3-3F50-450C-9424-08C7B9A29CB0}">
      <dgm:prSet/>
      <dgm:spPr/>
      <dgm:t>
        <a:bodyPr/>
        <a:lstStyle/>
        <a:p>
          <a:endParaRPr lang="en-US"/>
        </a:p>
      </dgm:t>
    </dgm:pt>
    <dgm:pt modelId="{5C855BAB-5A32-4CEB-8DBF-88B8E45F7467}" type="pres">
      <dgm:prSet presAssocID="{3F216AD7-9A0D-4DAE-BC2B-4E1ADFED7429}" presName="diagram" presStyleCnt="0">
        <dgm:presLayoutVars>
          <dgm:dir/>
          <dgm:animLvl val="lvl"/>
          <dgm:resizeHandles val="exact"/>
        </dgm:presLayoutVars>
      </dgm:prSet>
      <dgm:spPr/>
    </dgm:pt>
    <dgm:pt modelId="{2BF487E3-BB57-4CCF-9E36-2C3910B88FDE}" type="pres">
      <dgm:prSet presAssocID="{31A502A8-539C-4FBA-BCF9-384EFB4AEF3C}" presName="compNode" presStyleCnt="0"/>
      <dgm:spPr/>
    </dgm:pt>
    <dgm:pt modelId="{13BA7C72-8F4C-4976-B9FE-D0233B948AFF}" type="pres">
      <dgm:prSet presAssocID="{31A502A8-539C-4FBA-BCF9-384EFB4AEF3C}" presName="childRect" presStyleLbl="bgAcc1" presStyleIdx="0" presStyleCnt="3" custLinFactNeighborY="-9932">
        <dgm:presLayoutVars>
          <dgm:bulletEnabled val="1"/>
        </dgm:presLayoutVars>
      </dgm:prSet>
      <dgm:spPr/>
    </dgm:pt>
    <dgm:pt modelId="{C7CBA437-FB61-4D71-94D8-07B4B6894702}" type="pres">
      <dgm:prSet presAssocID="{31A502A8-539C-4FBA-BCF9-384EFB4AEF3C}" presName="parentText" presStyleLbl="node1" presStyleIdx="0" presStyleCnt="0">
        <dgm:presLayoutVars>
          <dgm:chMax val="0"/>
          <dgm:bulletEnabled val="1"/>
        </dgm:presLayoutVars>
      </dgm:prSet>
      <dgm:spPr/>
    </dgm:pt>
    <dgm:pt modelId="{E39966EA-51DE-4DA2-A964-BBEE1F4DCC02}" type="pres">
      <dgm:prSet presAssocID="{31A502A8-539C-4FBA-BCF9-384EFB4AEF3C}" presName="parentRect" presStyleLbl="alignNode1" presStyleIdx="0" presStyleCnt="3" custLinFactNeighborY="-23096"/>
      <dgm:spPr/>
    </dgm:pt>
    <dgm:pt modelId="{80D0C792-44DB-4BB4-9C87-5109CD994103}" type="pres">
      <dgm:prSet presAssocID="{31A502A8-539C-4FBA-BCF9-384EFB4AEF3C}" presName="adorn" presStyleLbl="fgAccFollowNode1" presStyleIdx="0" presStyleCnt="3" custLinFactNeighborY="-21184"/>
      <dgm:spPr>
        <a:blipFill>
          <a:blip xmlns:r="http://schemas.openxmlformats.org/officeDocument/2006/relationships" r:embed="rId1">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House with solid fill"/>
        </a:ext>
      </dgm:extLst>
    </dgm:pt>
    <dgm:pt modelId="{B99BFC43-260F-4A50-8729-B9CD7E2FEFC4}" type="pres">
      <dgm:prSet presAssocID="{54A65A05-CE65-4360-B77B-1F0D5C5F2F4C}" presName="sibTrans" presStyleLbl="sibTrans2D1" presStyleIdx="0" presStyleCnt="0"/>
      <dgm:spPr/>
    </dgm:pt>
    <dgm:pt modelId="{496AEA59-D1C5-4BD4-A8A4-E943699969D0}" type="pres">
      <dgm:prSet presAssocID="{7D63147E-7CB5-43C5-9EF1-3EF51C576CAA}" presName="compNode" presStyleCnt="0"/>
      <dgm:spPr/>
    </dgm:pt>
    <dgm:pt modelId="{9DB2CF56-DF8D-4D54-A454-D5D4C7F40813}" type="pres">
      <dgm:prSet presAssocID="{7D63147E-7CB5-43C5-9EF1-3EF51C576CAA}" presName="childRect" presStyleLbl="bgAcc1" presStyleIdx="1" presStyleCnt="3" custLinFactNeighborY="-9932">
        <dgm:presLayoutVars>
          <dgm:bulletEnabled val="1"/>
        </dgm:presLayoutVars>
      </dgm:prSet>
      <dgm:spPr/>
    </dgm:pt>
    <dgm:pt modelId="{008FA819-9A89-4CC3-9F17-000B85AA975C}" type="pres">
      <dgm:prSet presAssocID="{7D63147E-7CB5-43C5-9EF1-3EF51C576CAA}" presName="parentText" presStyleLbl="node1" presStyleIdx="0" presStyleCnt="0">
        <dgm:presLayoutVars>
          <dgm:chMax val="0"/>
          <dgm:bulletEnabled val="1"/>
        </dgm:presLayoutVars>
      </dgm:prSet>
      <dgm:spPr/>
    </dgm:pt>
    <dgm:pt modelId="{4408DD52-E5DB-451E-8C5A-7CF320D32183}" type="pres">
      <dgm:prSet presAssocID="{7D63147E-7CB5-43C5-9EF1-3EF51C576CAA}" presName="parentRect" presStyleLbl="alignNode1" presStyleIdx="1" presStyleCnt="3" custLinFactNeighborY="-23096"/>
      <dgm:spPr/>
    </dgm:pt>
    <dgm:pt modelId="{D2BF861F-08C5-4F1F-AEAB-7A5E8691000A}" type="pres">
      <dgm:prSet presAssocID="{7D63147E-7CB5-43C5-9EF1-3EF51C576CAA}" presName="adorn" presStyleLbl="fgAccFollowNode1" presStyleIdx="1" presStyleCnt="3" custLinFactNeighborX="-22834" custLinFactNeighborY="-24838"/>
      <dgm:spPr>
        <a:blipFill>
          <a:blip xmlns:r="http://schemas.openxmlformats.org/officeDocument/2006/relationships" r:embed="rId3">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Fruit bowl with solid fill"/>
        </a:ext>
      </dgm:extLst>
    </dgm:pt>
    <dgm:pt modelId="{13AE3C83-43D1-47B1-80E3-EB0B011754AD}" type="pres">
      <dgm:prSet presAssocID="{455B0D8C-3390-4DF9-8B0B-11FCB6FECFE8}" presName="sibTrans" presStyleLbl="sibTrans2D1" presStyleIdx="0" presStyleCnt="0"/>
      <dgm:spPr/>
    </dgm:pt>
    <dgm:pt modelId="{D36E3B27-2156-4AFD-8C2E-E81B0DB1C761}" type="pres">
      <dgm:prSet presAssocID="{AE81597B-58B3-481C-92B7-27E6ECA8C53D}" presName="compNode" presStyleCnt="0"/>
      <dgm:spPr/>
    </dgm:pt>
    <dgm:pt modelId="{30E06029-C886-4066-950D-FE20D8D9082A}" type="pres">
      <dgm:prSet presAssocID="{AE81597B-58B3-481C-92B7-27E6ECA8C53D}" presName="childRect" presStyleLbl="bgAcc1" presStyleIdx="2" presStyleCnt="3" custLinFactNeighborY="-9932">
        <dgm:presLayoutVars>
          <dgm:bulletEnabled val="1"/>
        </dgm:presLayoutVars>
      </dgm:prSet>
      <dgm:spPr/>
    </dgm:pt>
    <dgm:pt modelId="{06901703-EEE6-4306-8B73-2ED23A79C499}" type="pres">
      <dgm:prSet presAssocID="{AE81597B-58B3-481C-92B7-27E6ECA8C53D}" presName="parentText" presStyleLbl="node1" presStyleIdx="0" presStyleCnt="0">
        <dgm:presLayoutVars>
          <dgm:chMax val="0"/>
          <dgm:bulletEnabled val="1"/>
        </dgm:presLayoutVars>
      </dgm:prSet>
      <dgm:spPr/>
    </dgm:pt>
    <dgm:pt modelId="{7C65F45D-EAE0-4CF7-85B3-C7F873CD1B8A}" type="pres">
      <dgm:prSet presAssocID="{AE81597B-58B3-481C-92B7-27E6ECA8C53D}" presName="parentRect" presStyleLbl="alignNode1" presStyleIdx="2" presStyleCnt="3" custLinFactNeighborY="-24899"/>
      <dgm:spPr/>
    </dgm:pt>
    <dgm:pt modelId="{E411825A-0062-4F16-AC97-7E1C2ACF9970}" type="pres">
      <dgm:prSet presAssocID="{AE81597B-58B3-481C-92B7-27E6ECA8C53D}" presName="adorn" presStyleLbl="fgAccFollowNode1" presStyleIdx="2" presStyleCnt="3" custLinFactNeighborY="-21184"/>
      <dgm:spPr>
        <a:blipFill>
          <a:blip xmlns:r="http://schemas.openxmlformats.org/officeDocument/2006/relationships" r:embed="rId5">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Partial sun"/>
        </a:ext>
      </dgm:extLst>
    </dgm:pt>
  </dgm:ptLst>
  <dgm:cxnLst>
    <dgm:cxn modelId="{44CB7001-0E7A-4E8F-B037-9462D8BA51EE}" type="presOf" srcId="{FC48620C-0E30-4FF3-B56C-4F1E12965D8E}" destId="{13BA7C72-8F4C-4976-B9FE-D0233B948AFF}" srcOrd="0" destOrd="0" presId="urn:microsoft.com/office/officeart/2005/8/layout/bList2"/>
    <dgm:cxn modelId="{16108F10-02BA-4581-94EB-8D4FE1839628}" type="presOf" srcId="{09C1D69A-FFCC-4236-BE6C-3DD135E77026}" destId="{13BA7C72-8F4C-4976-B9FE-D0233B948AFF}" srcOrd="0" destOrd="4" presId="urn:microsoft.com/office/officeart/2005/8/layout/bList2"/>
    <dgm:cxn modelId="{A7D5052C-47E1-491F-ACB8-8B3E032D65B0}" srcId="{31A502A8-539C-4FBA-BCF9-384EFB4AEF3C}" destId="{1BF2265B-1139-41A1-AFF3-B5733A853311}" srcOrd="3" destOrd="0" parTransId="{AAB5330A-056B-42C4-9C8E-22388C20DC75}" sibTransId="{A65BE587-B371-4B05-895D-A89DE4B387B1}"/>
    <dgm:cxn modelId="{2EA1122F-C77B-46D2-BDB0-8FE96B1142FD}" srcId="{7D63147E-7CB5-43C5-9EF1-3EF51C576CAA}" destId="{A31608CF-7AE7-4A12-B8DE-4E3BCD39CE56}" srcOrd="1" destOrd="0" parTransId="{7F3B47E9-5AE7-46E5-8977-25AD0EE1FCED}" sibTransId="{6C898109-90E9-4E1B-B820-5AA6DDD9666F}"/>
    <dgm:cxn modelId="{2F42B13B-8662-46AE-A793-BDB62A6D43D3}" type="presOf" srcId="{C212B0B9-E81A-4537-AF3C-36AC83664BD6}" destId="{9DB2CF56-DF8D-4D54-A454-D5D4C7F40813}" srcOrd="0" destOrd="0" presId="urn:microsoft.com/office/officeart/2005/8/layout/bList2"/>
    <dgm:cxn modelId="{1DEC5644-A7C2-4208-88DB-25B216744A79}" srcId="{7D63147E-7CB5-43C5-9EF1-3EF51C576CAA}" destId="{4C60A56E-3D21-4EEF-A13F-61695EEAAC32}" srcOrd="2" destOrd="0" parTransId="{FB96FFC6-7E99-49C1-A288-D1DD41DDEC4F}" sibTransId="{2BC3B117-4D28-41D9-BC46-9B3CA847F638}"/>
    <dgm:cxn modelId="{0B793F6A-266A-4AFC-AB37-0B892347BD3D}" type="presOf" srcId="{31A502A8-539C-4FBA-BCF9-384EFB4AEF3C}" destId="{E39966EA-51DE-4DA2-A964-BBEE1F4DCC02}" srcOrd="1" destOrd="0" presId="urn:microsoft.com/office/officeart/2005/8/layout/bList2"/>
    <dgm:cxn modelId="{D13C2D4D-A6B1-40A8-BD37-09F88D903143}" type="presOf" srcId="{AE81597B-58B3-481C-92B7-27E6ECA8C53D}" destId="{7C65F45D-EAE0-4CF7-85B3-C7F873CD1B8A}" srcOrd="1" destOrd="0" presId="urn:microsoft.com/office/officeart/2005/8/layout/bList2"/>
    <dgm:cxn modelId="{3B09AA6D-D7DE-4DB3-9384-3C478590BBC4}" type="presOf" srcId="{A31608CF-7AE7-4A12-B8DE-4E3BCD39CE56}" destId="{9DB2CF56-DF8D-4D54-A454-D5D4C7F40813}" srcOrd="0" destOrd="1" presId="urn:microsoft.com/office/officeart/2005/8/layout/bList2"/>
    <dgm:cxn modelId="{57EFD24E-5F94-49FC-8AE2-3817C4F52131}" type="presOf" srcId="{54A65A05-CE65-4360-B77B-1F0D5C5F2F4C}" destId="{B99BFC43-260F-4A50-8729-B9CD7E2FEFC4}" srcOrd="0" destOrd="0" presId="urn:microsoft.com/office/officeart/2005/8/layout/bList2"/>
    <dgm:cxn modelId="{23F42F6F-0634-40C1-A0F5-D84E595D1B68}" type="presOf" srcId="{DC6CC923-2D79-4C5F-AFB5-74DFCFB2376D}" destId="{9DB2CF56-DF8D-4D54-A454-D5D4C7F40813}" srcOrd="0" destOrd="3" presId="urn:microsoft.com/office/officeart/2005/8/layout/bList2"/>
    <dgm:cxn modelId="{10FAF06F-4A7F-4C75-BB87-7A20C4116B33}" type="presOf" srcId="{7D64FF54-9793-45DB-A398-F720AF28497D}" destId="{13BA7C72-8F4C-4976-B9FE-D0233B948AFF}" srcOrd="0" destOrd="2" presId="urn:microsoft.com/office/officeart/2005/8/layout/bList2"/>
    <dgm:cxn modelId="{0C9A3177-DBCE-4AC3-B336-96CED41B23B8}" type="presOf" srcId="{F0770DDA-A3CC-4D51-85AE-932D77B995C7}" destId="{13BA7C72-8F4C-4976-B9FE-D0233B948AFF}" srcOrd="0" destOrd="1" presId="urn:microsoft.com/office/officeart/2005/8/layout/bList2"/>
    <dgm:cxn modelId="{C7CA5080-CAE3-436D-8FCC-C6676D0887F2}" srcId="{3F216AD7-9A0D-4DAE-BC2B-4E1ADFED7429}" destId="{AE81597B-58B3-481C-92B7-27E6ECA8C53D}" srcOrd="2" destOrd="0" parTransId="{D5F4019E-05C6-4C72-A077-861B677A9D0B}" sibTransId="{159B1EAA-832D-4779-B4E6-C175789BF49F}"/>
    <dgm:cxn modelId="{5506AD80-1739-4930-AD38-D61161E4814C}" type="presOf" srcId="{7D63147E-7CB5-43C5-9EF1-3EF51C576CAA}" destId="{008FA819-9A89-4CC3-9F17-000B85AA975C}" srcOrd="0" destOrd="0" presId="urn:microsoft.com/office/officeart/2005/8/layout/bList2"/>
    <dgm:cxn modelId="{1C256982-4333-470A-9E53-A4C1363B9733}" srcId="{31A502A8-539C-4FBA-BCF9-384EFB4AEF3C}" destId="{7D64FF54-9793-45DB-A398-F720AF28497D}" srcOrd="2" destOrd="0" parTransId="{AEE19610-A5DE-4D98-9086-5BE77A257EA3}" sibTransId="{FCE1D226-81DD-4112-80DE-A6A9A4E9EDD0}"/>
    <dgm:cxn modelId="{6BE4D48C-68E1-486E-B155-BE4AB8987353}" type="presOf" srcId="{7D63147E-7CB5-43C5-9EF1-3EF51C576CAA}" destId="{4408DD52-E5DB-451E-8C5A-7CF320D32183}" srcOrd="1" destOrd="0" presId="urn:microsoft.com/office/officeart/2005/8/layout/bList2"/>
    <dgm:cxn modelId="{9BC5578E-5C59-42B2-967D-AB0BF7E2A9B1}" srcId="{7D63147E-7CB5-43C5-9EF1-3EF51C576CAA}" destId="{C212B0B9-E81A-4537-AF3C-36AC83664BD6}" srcOrd="0" destOrd="0" parTransId="{E9826E7D-AF50-41D9-A1BA-9001B0E6F989}" sibTransId="{0165808E-5EA7-42E9-A1E1-CD8737490B77}"/>
    <dgm:cxn modelId="{00BF0E9B-9192-42F4-8248-36D1CE05601B}" type="presOf" srcId="{4900FBB9-FBDF-47B7-9578-C92859E5F911}" destId="{30E06029-C886-4066-950D-FE20D8D9082A}" srcOrd="0" destOrd="0" presId="urn:microsoft.com/office/officeart/2005/8/layout/bList2"/>
    <dgm:cxn modelId="{908640AF-9462-4CFD-A053-063A230F596B}" type="presOf" srcId="{31A502A8-539C-4FBA-BCF9-384EFB4AEF3C}" destId="{C7CBA437-FB61-4D71-94D8-07B4B6894702}" srcOrd="0" destOrd="0" presId="urn:microsoft.com/office/officeart/2005/8/layout/bList2"/>
    <dgm:cxn modelId="{24A074B7-DFEC-4050-9B56-C8B03589BCB0}" type="presOf" srcId="{455B0D8C-3390-4DF9-8B0B-11FCB6FECFE8}" destId="{13AE3C83-43D1-47B1-80E3-EB0B011754AD}" srcOrd="0" destOrd="0" presId="urn:microsoft.com/office/officeart/2005/8/layout/bList2"/>
    <dgm:cxn modelId="{4247F3B7-8C16-4D05-BB8A-290D2E128FFB}" type="presOf" srcId="{3F216AD7-9A0D-4DAE-BC2B-4E1ADFED7429}" destId="{5C855BAB-5A32-4CEB-8DBF-88B8E45F7467}" srcOrd="0" destOrd="0" presId="urn:microsoft.com/office/officeart/2005/8/layout/bList2"/>
    <dgm:cxn modelId="{3015D6B8-A664-434F-BE37-C98278C1F6E8}" srcId="{3F216AD7-9A0D-4DAE-BC2B-4E1ADFED7429}" destId="{31A502A8-539C-4FBA-BCF9-384EFB4AEF3C}" srcOrd="0" destOrd="0" parTransId="{0BABF6F0-0D5E-4744-BB00-3DA6C433ACB0}" sibTransId="{54A65A05-CE65-4360-B77B-1F0D5C5F2F4C}"/>
    <dgm:cxn modelId="{FC18CCC4-5422-4A56-AF4E-7E3659A46A0B}" srcId="{31A502A8-539C-4FBA-BCF9-384EFB4AEF3C}" destId="{09C1D69A-FFCC-4236-BE6C-3DD135E77026}" srcOrd="4" destOrd="0" parTransId="{E5FF6CCB-9ECC-4B5B-A203-94507E4DD34C}" sibTransId="{26DA6B00-D7C2-48BD-BC56-84281BCCDE95}"/>
    <dgm:cxn modelId="{B57740D2-68E3-4C05-8560-BF2C4705F24C}" srcId="{31A502A8-539C-4FBA-BCF9-384EFB4AEF3C}" destId="{FC48620C-0E30-4FF3-B56C-4F1E12965D8E}" srcOrd="0" destOrd="0" parTransId="{20DBC3E8-35BA-4EFB-AD15-00ED0D52448E}" sibTransId="{283072E6-FF49-475B-B1E2-4A969E5843E6}"/>
    <dgm:cxn modelId="{857AAFDA-42C5-4BFB-9B03-AD089AA2FFFC}" type="presOf" srcId="{4C60A56E-3D21-4EEF-A13F-61695EEAAC32}" destId="{9DB2CF56-DF8D-4D54-A454-D5D4C7F40813}" srcOrd="0" destOrd="2" presId="urn:microsoft.com/office/officeart/2005/8/layout/bList2"/>
    <dgm:cxn modelId="{36BC7BDB-15A5-4CEC-A442-006A0C24634C}" srcId="{3F216AD7-9A0D-4DAE-BC2B-4E1ADFED7429}" destId="{7D63147E-7CB5-43C5-9EF1-3EF51C576CAA}" srcOrd="1" destOrd="0" parTransId="{497FDD36-7D22-4E0D-9135-E0575149EF6E}" sibTransId="{455B0D8C-3390-4DF9-8B0B-11FCB6FECFE8}"/>
    <dgm:cxn modelId="{C2BADFE0-04EC-4F1E-A50E-D6FFF28F686E}" srcId="{7D63147E-7CB5-43C5-9EF1-3EF51C576CAA}" destId="{DC6CC923-2D79-4C5F-AFB5-74DFCFB2376D}" srcOrd="3" destOrd="0" parTransId="{494FED6C-28F0-4070-9BAD-A9DFCE926611}" sibTransId="{25507A36-7D46-4B41-8797-6F5B9CFDC6AB}"/>
    <dgm:cxn modelId="{9434F5F0-FE66-4A2B-BFEC-7796D7FC4297}" srcId="{AE81597B-58B3-481C-92B7-27E6ECA8C53D}" destId="{4900FBB9-FBDF-47B7-9578-C92859E5F911}" srcOrd="0" destOrd="0" parTransId="{5C984C85-56A0-4C69-8285-4F4EEDACE7F8}" sibTransId="{2542BC7C-72C9-48E7-9185-2C42B9A6F89E}"/>
    <dgm:cxn modelId="{1B4E23F3-3F50-450C-9424-08C7B9A29CB0}" srcId="{31A502A8-539C-4FBA-BCF9-384EFB4AEF3C}" destId="{F0770DDA-A3CC-4D51-85AE-932D77B995C7}" srcOrd="1" destOrd="0" parTransId="{9AA7C18E-B7FF-4019-A2C5-A8F135AB12AD}" sibTransId="{3C5B79C2-0B38-4A24-8A33-93D8BCBE85A0}"/>
    <dgm:cxn modelId="{7A8269F6-5049-4E21-82AD-3C03EBE78363}" type="presOf" srcId="{AE81597B-58B3-481C-92B7-27E6ECA8C53D}" destId="{06901703-EEE6-4306-8B73-2ED23A79C499}" srcOrd="0" destOrd="0" presId="urn:microsoft.com/office/officeart/2005/8/layout/bList2"/>
    <dgm:cxn modelId="{3CACB3F7-432A-498A-93CB-611220764234}" type="presOf" srcId="{1BF2265B-1139-41A1-AFF3-B5733A853311}" destId="{13BA7C72-8F4C-4976-B9FE-D0233B948AFF}" srcOrd="0" destOrd="3" presId="urn:microsoft.com/office/officeart/2005/8/layout/bList2"/>
    <dgm:cxn modelId="{A67E7C69-B6AB-4DAA-9F32-426E8D24E4F6}" type="presParOf" srcId="{5C855BAB-5A32-4CEB-8DBF-88B8E45F7467}" destId="{2BF487E3-BB57-4CCF-9E36-2C3910B88FDE}" srcOrd="0" destOrd="0" presId="urn:microsoft.com/office/officeart/2005/8/layout/bList2"/>
    <dgm:cxn modelId="{8CA32374-4257-4BDC-9CF9-3AF46B577648}" type="presParOf" srcId="{2BF487E3-BB57-4CCF-9E36-2C3910B88FDE}" destId="{13BA7C72-8F4C-4976-B9FE-D0233B948AFF}" srcOrd="0" destOrd="0" presId="urn:microsoft.com/office/officeart/2005/8/layout/bList2"/>
    <dgm:cxn modelId="{BF7BAC72-06AA-4216-9968-DA4D624092B4}" type="presParOf" srcId="{2BF487E3-BB57-4CCF-9E36-2C3910B88FDE}" destId="{C7CBA437-FB61-4D71-94D8-07B4B6894702}" srcOrd="1" destOrd="0" presId="urn:microsoft.com/office/officeart/2005/8/layout/bList2"/>
    <dgm:cxn modelId="{D82375D5-6A68-47E1-94D4-3DB9E1EB02AA}" type="presParOf" srcId="{2BF487E3-BB57-4CCF-9E36-2C3910B88FDE}" destId="{E39966EA-51DE-4DA2-A964-BBEE1F4DCC02}" srcOrd="2" destOrd="0" presId="urn:microsoft.com/office/officeart/2005/8/layout/bList2"/>
    <dgm:cxn modelId="{9AAEA436-CFA5-4866-9B5C-C63DD48C1435}" type="presParOf" srcId="{2BF487E3-BB57-4CCF-9E36-2C3910B88FDE}" destId="{80D0C792-44DB-4BB4-9C87-5109CD994103}" srcOrd="3" destOrd="0" presId="urn:microsoft.com/office/officeart/2005/8/layout/bList2"/>
    <dgm:cxn modelId="{12ABCB72-2246-4F10-8C7E-8CE2442FCCC3}" type="presParOf" srcId="{5C855BAB-5A32-4CEB-8DBF-88B8E45F7467}" destId="{B99BFC43-260F-4A50-8729-B9CD7E2FEFC4}" srcOrd="1" destOrd="0" presId="urn:microsoft.com/office/officeart/2005/8/layout/bList2"/>
    <dgm:cxn modelId="{C7B66BDA-6FF3-4F59-BA73-729887BE12C3}" type="presParOf" srcId="{5C855BAB-5A32-4CEB-8DBF-88B8E45F7467}" destId="{496AEA59-D1C5-4BD4-A8A4-E943699969D0}" srcOrd="2" destOrd="0" presId="urn:microsoft.com/office/officeart/2005/8/layout/bList2"/>
    <dgm:cxn modelId="{45E15177-0B4F-4B82-AD86-575AF0B37833}" type="presParOf" srcId="{496AEA59-D1C5-4BD4-A8A4-E943699969D0}" destId="{9DB2CF56-DF8D-4D54-A454-D5D4C7F40813}" srcOrd="0" destOrd="0" presId="urn:microsoft.com/office/officeart/2005/8/layout/bList2"/>
    <dgm:cxn modelId="{6F5746B9-CCBD-41AF-BECC-A7099DFB32B7}" type="presParOf" srcId="{496AEA59-D1C5-4BD4-A8A4-E943699969D0}" destId="{008FA819-9A89-4CC3-9F17-000B85AA975C}" srcOrd="1" destOrd="0" presId="urn:microsoft.com/office/officeart/2005/8/layout/bList2"/>
    <dgm:cxn modelId="{0CCC01B9-48B7-4957-8EA8-6CBF48F2F5B0}" type="presParOf" srcId="{496AEA59-D1C5-4BD4-A8A4-E943699969D0}" destId="{4408DD52-E5DB-451E-8C5A-7CF320D32183}" srcOrd="2" destOrd="0" presId="urn:microsoft.com/office/officeart/2005/8/layout/bList2"/>
    <dgm:cxn modelId="{B57D760E-7814-410B-B27F-D6CE5DF69CA1}" type="presParOf" srcId="{496AEA59-D1C5-4BD4-A8A4-E943699969D0}" destId="{D2BF861F-08C5-4F1F-AEAB-7A5E8691000A}" srcOrd="3" destOrd="0" presId="urn:microsoft.com/office/officeart/2005/8/layout/bList2"/>
    <dgm:cxn modelId="{212781F9-89D3-4E0F-82C4-7644573204E1}" type="presParOf" srcId="{5C855BAB-5A32-4CEB-8DBF-88B8E45F7467}" destId="{13AE3C83-43D1-47B1-80E3-EB0B011754AD}" srcOrd="3" destOrd="0" presId="urn:microsoft.com/office/officeart/2005/8/layout/bList2"/>
    <dgm:cxn modelId="{15CAD2DA-52DA-4111-93E7-7BAA2C323758}" type="presParOf" srcId="{5C855BAB-5A32-4CEB-8DBF-88B8E45F7467}" destId="{D36E3B27-2156-4AFD-8C2E-E81B0DB1C761}" srcOrd="4" destOrd="0" presId="urn:microsoft.com/office/officeart/2005/8/layout/bList2"/>
    <dgm:cxn modelId="{A2309B56-1775-4E45-BCE7-D424E647312F}" type="presParOf" srcId="{D36E3B27-2156-4AFD-8C2E-E81B0DB1C761}" destId="{30E06029-C886-4066-950D-FE20D8D9082A}" srcOrd="0" destOrd="0" presId="urn:microsoft.com/office/officeart/2005/8/layout/bList2"/>
    <dgm:cxn modelId="{CE80287D-2DD7-4EB9-9A32-7742F84935DA}" type="presParOf" srcId="{D36E3B27-2156-4AFD-8C2E-E81B0DB1C761}" destId="{06901703-EEE6-4306-8B73-2ED23A79C499}" srcOrd="1" destOrd="0" presId="urn:microsoft.com/office/officeart/2005/8/layout/bList2"/>
    <dgm:cxn modelId="{C7A48B53-7660-432C-9009-7BD0ECDAA74B}" type="presParOf" srcId="{D36E3B27-2156-4AFD-8C2E-E81B0DB1C761}" destId="{7C65F45D-EAE0-4CF7-85B3-C7F873CD1B8A}" srcOrd="2" destOrd="0" presId="urn:microsoft.com/office/officeart/2005/8/layout/bList2"/>
    <dgm:cxn modelId="{4D3D186C-568D-4656-A09A-91F398E24AEF}" type="presParOf" srcId="{D36E3B27-2156-4AFD-8C2E-E81B0DB1C761}" destId="{E411825A-0062-4F16-AC97-7E1C2ACF9970}" srcOrd="3" destOrd="0" presId="urn:microsoft.com/office/officeart/2005/8/layout/b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08D877F-9458-4C02-A333-F87E7D22A93A}" type="doc">
      <dgm:prSet loTypeId="urn:microsoft.com/office/officeart/2005/8/layout/venn2" loCatId="relationship" qsTypeId="urn:microsoft.com/office/officeart/2005/8/quickstyle/simple1" qsCatId="simple" csTypeId="urn:microsoft.com/office/officeart/2005/8/colors/colorful1" csCatId="colorful" phldr="1"/>
      <dgm:spPr/>
      <dgm:t>
        <a:bodyPr/>
        <a:lstStyle/>
        <a:p>
          <a:endParaRPr lang="en-US"/>
        </a:p>
      </dgm:t>
    </dgm:pt>
    <dgm:pt modelId="{D2EF5B42-5F31-411B-A375-FAABC27E8861}">
      <dgm:prSet phldrT="[Text]" custT="1"/>
      <dgm:spPr>
        <a:solidFill>
          <a:schemeClr val="accent1"/>
        </a:solidFill>
      </dgm:spPr>
      <dgm:t>
        <a:bodyPr/>
        <a:lstStyle/>
        <a:p>
          <a:endParaRPr lang="en-US" sz="3600" b="1" dirty="0"/>
        </a:p>
        <a:p>
          <a:endParaRPr lang="en-US" sz="3600" b="1" dirty="0"/>
        </a:p>
        <a:p>
          <a:pPr rtl="0"/>
          <a:r>
            <a:rPr lang="en-US" sz="3200" b="1" dirty="0"/>
            <a:t>All </a:t>
          </a:r>
          <a:r>
            <a:rPr lang="en-US" sz="3200" b="1" dirty="0">
              <a:latin typeface="Arial" panose="020B0604020202020204"/>
            </a:rPr>
            <a:t>CCO </a:t>
          </a:r>
          <a:r>
            <a:rPr lang="en-US" sz="3200" b="1" dirty="0"/>
            <a:t>Members</a:t>
          </a:r>
          <a:endParaRPr lang="en-US" sz="1600" b="1" dirty="0"/>
        </a:p>
        <a:p>
          <a:pPr rtl="0"/>
          <a:r>
            <a:rPr lang="en-US" sz="1600" b="1" dirty="0"/>
            <a:t>(HRS flexible services request eligible)</a:t>
          </a:r>
          <a:endParaRPr lang="en-US" sz="1800" dirty="0"/>
        </a:p>
      </dgm:t>
    </dgm:pt>
    <dgm:pt modelId="{31F6B4E8-B079-4CDC-B2F0-30A11223DB99}" type="parTrans" cxnId="{9BAB7FC3-7F2C-4871-9353-C088658C47DB}">
      <dgm:prSet/>
      <dgm:spPr/>
      <dgm:t>
        <a:bodyPr/>
        <a:lstStyle/>
        <a:p>
          <a:endParaRPr lang="en-US"/>
        </a:p>
      </dgm:t>
    </dgm:pt>
    <dgm:pt modelId="{3E4B94A3-4A4D-404C-9477-F5C4F82CE883}" type="sibTrans" cxnId="{9BAB7FC3-7F2C-4871-9353-C088658C47DB}">
      <dgm:prSet/>
      <dgm:spPr/>
      <dgm:t>
        <a:bodyPr/>
        <a:lstStyle/>
        <a:p>
          <a:endParaRPr lang="en-US"/>
        </a:p>
      </dgm:t>
    </dgm:pt>
    <dgm:pt modelId="{D78CDCE3-B82B-4954-897A-30A9FB328876}">
      <dgm:prSet phldrT="[Text]" custT="1"/>
      <dgm:spPr>
        <a:solidFill>
          <a:schemeClr val="accent2"/>
        </a:solidFill>
      </dgm:spPr>
      <dgm:t>
        <a:bodyPr/>
        <a:lstStyle/>
        <a:p>
          <a:pPr marL="0" indent="0"/>
          <a:r>
            <a:rPr lang="en-US" sz="2000" b="1" dirty="0"/>
            <a:t>Transition Populations</a:t>
          </a:r>
          <a:endParaRPr lang="en-US" sz="1400" b="1" dirty="0"/>
        </a:p>
        <a:p>
          <a:pPr marL="0" indent="0"/>
          <a:r>
            <a:rPr lang="en-US" sz="1400" b="1" dirty="0"/>
            <a:t>(HRSN services eligible)</a:t>
          </a:r>
          <a:endParaRPr lang="en-US" sz="1800" dirty="0"/>
        </a:p>
      </dgm:t>
    </dgm:pt>
    <dgm:pt modelId="{D315DB8D-B5DB-4DAB-BAAB-AB6230758D43}" type="parTrans" cxnId="{AA1D8CA0-22F6-4BA7-9EDC-DAD0AE7BCAF8}">
      <dgm:prSet/>
      <dgm:spPr/>
      <dgm:t>
        <a:bodyPr/>
        <a:lstStyle/>
        <a:p>
          <a:endParaRPr lang="en-US"/>
        </a:p>
      </dgm:t>
    </dgm:pt>
    <dgm:pt modelId="{AF1B901F-3B55-412D-871A-BAB4C9EBA7E7}" type="sibTrans" cxnId="{AA1D8CA0-22F6-4BA7-9EDC-DAD0AE7BCAF8}">
      <dgm:prSet/>
      <dgm:spPr/>
      <dgm:t>
        <a:bodyPr/>
        <a:lstStyle/>
        <a:p>
          <a:endParaRPr lang="en-US"/>
        </a:p>
      </dgm:t>
    </dgm:pt>
    <dgm:pt modelId="{F14C0235-BCF3-480F-AB1C-3E96745583D6}" type="pres">
      <dgm:prSet presAssocID="{008D877F-9458-4C02-A333-F87E7D22A93A}" presName="Name0" presStyleCnt="0">
        <dgm:presLayoutVars>
          <dgm:chMax val="7"/>
          <dgm:resizeHandles val="exact"/>
        </dgm:presLayoutVars>
      </dgm:prSet>
      <dgm:spPr/>
    </dgm:pt>
    <dgm:pt modelId="{CC6E715C-4011-4109-96F5-C9534792EA00}" type="pres">
      <dgm:prSet presAssocID="{008D877F-9458-4C02-A333-F87E7D22A93A}" presName="comp1" presStyleCnt="0"/>
      <dgm:spPr/>
    </dgm:pt>
    <dgm:pt modelId="{0BF751D2-049C-41B8-AF96-24D7045E60F0}" type="pres">
      <dgm:prSet presAssocID="{008D877F-9458-4C02-A333-F87E7D22A93A}" presName="circle1" presStyleLbl="node1" presStyleIdx="0" presStyleCnt="2" custLinFactNeighborY="-1299"/>
      <dgm:spPr/>
    </dgm:pt>
    <dgm:pt modelId="{0C548CA2-A668-4E65-ABF6-238C38265C94}" type="pres">
      <dgm:prSet presAssocID="{008D877F-9458-4C02-A333-F87E7D22A93A}" presName="c1text" presStyleLbl="node1" presStyleIdx="0" presStyleCnt="2">
        <dgm:presLayoutVars>
          <dgm:bulletEnabled val="1"/>
        </dgm:presLayoutVars>
      </dgm:prSet>
      <dgm:spPr/>
    </dgm:pt>
    <dgm:pt modelId="{8C4D2749-8038-4C7A-AC13-6A0E4C4150F2}" type="pres">
      <dgm:prSet presAssocID="{008D877F-9458-4C02-A333-F87E7D22A93A}" presName="comp2" presStyleCnt="0"/>
      <dgm:spPr/>
    </dgm:pt>
    <dgm:pt modelId="{BCC5881A-A0D3-49AC-B8B8-0882B2C1464A}" type="pres">
      <dgm:prSet presAssocID="{008D877F-9458-4C02-A333-F87E7D22A93A}" presName="circle2" presStyleLbl="node1" presStyleIdx="1" presStyleCnt="2" custScaleX="60750" custScaleY="54000" custLinFactNeighborY="22539"/>
      <dgm:spPr/>
    </dgm:pt>
    <dgm:pt modelId="{12D598B2-0D0A-4CF3-B56D-72B6071D0477}" type="pres">
      <dgm:prSet presAssocID="{008D877F-9458-4C02-A333-F87E7D22A93A}" presName="c2text" presStyleLbl="node1" presStyleIdx="1" presStyleCnt="2">
        <dgm:presLayoutVars>
          <dgm:bulletEnabled val="1"/>
        </dgm:presLayoutVars>
      </dgm:prSet>
      <dgm:spPr/>
    </dgm:pt>
  </dgm:ptLst>
  <dgm:cxnLst>
    <dgm:cxn modelId="{2652E93E-3D08-4A1C-9B2C-4F197B590FEB}" type="presOf" srcId="{D2EF5B42-5F31-411B-A375-FAABC27E8861}" destId="{0C548CA2-A668-4E65-ABF6-238C38265C94}" srcOrd="1" destOrd="0" presId="urn:microsoft.com/office/officeart/2005/8/layout/venn2"/>
    <dgm:cxn modelId="{D62A345A-7650-406F-AFE9-7EF6D54754E9}" type="presOf" srcId="{D78CDCE3-B82B-4954-897A-30A9FB328876}" destId="{BCC5881A-A0D3-49AC-B8B8-0882B2C1464A}" srcOrd="0" destOrd="0" presId="urn:microsoft.com/office/officeart/2005/8/layout/venn2"/>
    <dgm:cxn modelId="{6AD6F481-3E80-409A-8394-39638CD4E8B3}" type="presOf" srcId="{D78CDCE3-B82B-4954-897A-30A9FB328876}" destId="{12D598B2-0D0A-4CF3-B56D-72B6071D0477}" srcOrd="1" destOrd="0" presId="urn:microsoft.com/office/officeart/2005/8/layout/venn2"/>
    <dgm:cxn modelId="{AA1D8CA0-22F6-4BA7-9EDC-DAD0AE7BCAF8}" srcId="{008D877F-9458-4C02-A333-F87E7D22A93A}" destId="{D78CDCE3-B82B-4954-897A-30A9FB328876}" srcOrd="1" destOrd="0" parTransId="{D315DB8D-B5DB-4DAB-BAAB-AB6230758D43}" sibTransId="{AF1B901F-3B55-412D-871A-BAB4C9EBA7E7}"/>
    <dgm:cxn modelId="{A8C03CA8-1F69-4E60-8B76-67DF050C8FAB}" type="presOf" srcId="{D2EF5B42-5F31-411B-A375-FAABC27E8861}" destId="{0BF751D2-049C-41B8-AF96-24D7045E60F0}" srcOrd="0" destOrd="0" presId="urn:microsoft.com/office/officeart/2005/8/layout/venn2"/>
    <dgm:cxn modelId="{9BAB7FC3-7F2C-4871-9353-C088658C47DB}" srcId="{008D877F-9458-4C02-A333-F87E7D22A93A}" destId="{D2EF5B42-5F31-411B-A375-FAABC27E8861}" srcOrd="0" destOrd="0" parTransId="{31F6B4E8-B079-4CDC-B2F0-30A11223DB99}" sibTransId="{3E4B94A3-4A4D-404C-9477-F5C4F82CE883}"/>
    <dgm:cxn modelId="{E5232CD2-700D-49A9-8048-E081BCD5959B}" type="presOf" srcId="{008D877F-9458-4C02-A333-F87E7D22A93A}" destId="{F14C0235-BCF3-480F-AB1C-3E96745583D6}" srcOrd="0" destOrd="0" presId="urn:microsoft.com/office/officeart/2005/8/layout/venn2"/>
    <dgm:cxn modelId="{9F3AC50C-42B7-432E-B8D5-1C5BB81E9AE9}" type="presParOf" srcId="{F14C0235-BCF3-480F-AB1C-3E96745583D6}" destId="{CC6E715C-4011-4109-96F5-C9534792EA00}" srcOrd="0" destOrd="0" presId="urn:microsoft.com/office/officeart/2005/8/layout/venn2"/>
    <dgm:cxn modelId="{7E7BC0F0-91CF-4585-A489-FA43AB550A3B}" type="presParOf" srcId="{CC6E715C-4011-4109-96F5-C9534792EA00}" destId="{0BF751D2-049C-41B8-AF96-24D7045E60F0}" srcOrd="0" destOrd="0" presId="urn:microsoft.com/office/officeart/2005/8/layout/venn2"/>
    <dgm:cxn modelId="{8672C7A4-2761-48C7-9722-81ABD51C8E61}" type="presParOf" srcId="{CC6E715C-4011-4109-96F5-C9534792EA00}" destId="{0C548CA2-A668-4E65-ABF6-238C38265C94}" srcOrd="1" destOrd="0" presId="urn:microsoft.com/office/officeart/2005/8/layout/venn2"/>
    <dgm:cxn modelId="{26965BE7-3F8D-43F8-8BDD-0CA8E95A015B}" type="presParOf" srcId="{F14C0235-BCF3-480F-AB1C-3E96745583D6}" destId="{8C4D2749-8038-4C7A-AC13-6A0E4C4150F2}" srcOrd="1" destOrd="0" presId="urn:microsoft.com/office/officeart/2005/8/layout/venn2"/>
    <dgm:cxn modelId="{AE953A88-3CE8-42E2-A9CD-E5F844C6F2E0}" type="presParOf" srcId="{8C4D2749-8038-4C7A-AC13-6A0E4C4150F2}" destId="{BCC5881A-A0D3-49AC-B8B8-0882B2C1464A}" srcOrd="0" destOrd="0" presId="urn:microsoft.com/office/officeart/2005/8/layout/venn2"/>
    <dgm:cxn modelId="{2149C91C-C62D-4C06-A7E6-5B82A66EAF57}" type="presParOf" srcId="{8C4D2749-8038-4C7A-AC13-6A0E4C4150F2}" destId="{12D598B2-0D0A-4CF3-B56D-72B6071D0477}"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05B6C28-341D-401F-BBFC-E1CEE59C540A}" type="doc">
      <dgm:prSet loTypeId="urn:microsoft.com/office/officeart/2005/8/layout/hProcess4" loCatId="process" qsTypeId="urn:microsoft.com/office/officeart/2005/8/quickstyle/simple1" qsCatId="simple" csTypeId="urn:microsoft.com/office/officeart/2005/8/colors/colorful1" csCatId="colorful" phldr="1"/>
      <dgm:spPr/>
    </dgm:pt>
    <dgm:pt modelId="{02BD0548-A5E4-4819-82EE-E739B518A990}">
      <dgm:prSet phldrT="[Text]"/>
      <dgm:spPr/>
      <dgm:t>
        <a:bodyPr/>
        <a:lstStyle/>
        <a:p>
          <a:r>
            <a:rPr lang="en-US" dirty="0"/>
            <a:t>Oct 2022</a:t>
          </a:r>
        </a:p>
      </dgm:t>
    </dgm:pt>
    <dgm:pt modelId="{BD8631F7-E18A-452E-849F-149224474F9E}" type="parTrans" cxnId="{29CFD960-FFB4-4479-B104-F9C473E3194E}">
      <dgm:prSet/>
      <dgm:spPr/>
      <dgm:t>
        <a:bodyPr/>
        <a:lstStyle/>
        <a:p>
          <a:endParaRPr lang="en-US"/>
        </a:p>
      </dgm:t>
    </dgm:pt>
    <dgm:pt modelId="{E7DAD4D3-931C-4878-B382-C7B874A7FCE3}" type="sibTrans" cxnId="{29CFD960-FFB4-4479-B104-F9C473E3194E}">
      <dgm:prSet/>
      <dgm:spPr/>
      <dgm:t>
        <a:bodyPr/>
        <a:lstStyle/>
        <a:p>
          <a:endParaRPr lang="en-US"/>
        </a:p>
      </dgm:t>
    </dgm:pt>
    <dgm:pt modelId="{889EB381-9490-4977-BAB9-F25FD52932CD}">
      <dgm:prSet phldrT="[Text]"/>
      <dgm:spPr/>
      <dgm:t>
        <a:bodyPr/>
        <a:lstStyle/>
        <a:p>
          <a:r>
            <a:rPr lang="en-US" dirty="0"/>
            <a:t>Jan 2023</a:t>
          </a:r>
        </a:p>
      </dgm:t>
    </dgm:pt>
    <dgm:pt modelId="{EEEE7190-64DB-4E42-8FD4-124BE6DD7AF0}" type="parTrans" cxnId="{2F6DF8DC-475E-4FB5-BF0A-8D67812ED8D9}">
      <dgm:prSet/>
      <dgm:spPr/>
      <dgm:t>
        <a:bodyPr/>
        <a:lstStyle/>
        <a:p>
          <a:endParaRPr lang="en-US"/>
        </a:p>
      </dgm:t>
    </dgm:pt>
    <dgm:pt modelId="{9955B071-C38C-4CB6-B5BB-A327B307BC8E}" type="sibTrans" cxnId="{2F6DF8DC-475E-4FB5-BF0A-8D67812ED8D9}">
      <dgm:prSet/>
      <dgm:spPr/>
      <dgm:t>
        <a:bodyPr/>
        <a:lstStyle/>
        <a:p>
          <a:endParaRPr lang="en-US"/>
        </a:p>
      </dgm:t>
    </dgm:pt>
    <dgm:pt modelId="{26088D3F-34D7-438C-9DE7-624DFB535DFF}">
      <dgm:prSet phldrT="[Text]"/>
      <dgm:spPr/>
      <dgm:t>
        <a:bodyPr/>
        <a:lstStyle/>
        <a:p>
          <a:r>
            <a:rPr lang="en-US" dirty="0"/>
            <a:t>Spring 2023</a:t>
          </a:r>
        </a:p>
      </dgm:t>
    </dgm:pt>
    <dgm:pt modelId="{3081BF00-4BBF-472A-B96C-7FA4446005E6}" type="parTrans" cxnId="{64F36075-2386-4863-8484-604652849674}">
      <dgm:prSet/>
      <dgm:spPr/>
      <dgm:t>
        <a:bodyPr/>
        <a:lstStyle/>
        <a:p>
          <a:endParaRPr lang="en-US"/>
        </a:p>
      </dgm:t>
    </dgm:pt>
    <dgm:pt modelId="{E9CFA9E1-D891-4503-A831-2C45E5926DE7}" type="sibTrans" cxnId="{64F36075-2386-4863-8484-604652849674}">
      <dgm:prSet/>
      <dgm:spPr/>
      <dgm:t>
        <a:bodyPr/>
        <a:lstStyle/>
        <a:p>
          <a:endParaRPr lang="en-US"/>
        </a:p>
      </dgm:t>
    </dgm:pt>
    <dgm:pt modelId="{26A8EDBF-11D8-4F24-8692-346539729036}">
      <dgm:prSet phldrT="[Text]"/>
      <dgm:spPr/>
      <dgm:t>
        <a:bodyPr/>
        <a:lstStyle/>
        <a:p>
          <a:r>
            <a:rPr lang="en-US" dirty="0"/>
            <a:t>January 2024</a:t>
          </a:r>
        </a:p>
      </dgm:t>
    </dgm:pt>
    <dgm:pt modelId="{F78DD5A6-D7BA-42C9-A287-A6743404BACA}" type="parTrans" cxnId="{F10D84FB-B928-4561-924B-CF719FFCB021}">
      <dgm:prSet/>
      <dgm:spPr/>
      <dgm:t>
        <a:bodyPr/>
        <a:lstStyle/>
        <a:p>
          <a:endParaRPr lang="en-US"/>
        </a:p>
      </dgm:t>
    </dgm:pt>
    <dgm:pt modelId="{9F16D2F2-2A6B-43CA-880D-4087A75BA042}" type="sibTrans" cxnId="{F10D84FB-B928-4561-924B-CF719FFCB021}">
      <dgm:prSet/>
      <dgm:spPr/>
      <dgm:t>
        <a:bodyPr/>
        <a:lstStyle/>
        <a:p>
          <a:endParaRPr lang="en-US"/>
        </a:p>
      </dgm:t>
    </dgm:pt>
    <dgm:pt modelId="{491E1989-CE2B-4149-8A50-D97535C3D965}">
      <dgm:prSet phldrT="[Text]"/>
      <dgm:spPr/>
      <dgm:t>
        <a:bodyPr/>
        <a:lstStyle/>
        <a:p>
          <a:r>
            <a:rPr lang="en-US" dirty="0"/>
            <a:t>Waiver Approved</a:t>
          </a:r>
        </a:p>
      </dgm:t>
    </dgm:pt>
    <dgm:pt modelId="{B523D69E-B13C-4FFF-87E3-46199955D104}" type="parTrans" cxnId="{CFB186D0-A2D7-4F99-82A4-1131EC0F16FA}">
      <dgm:prSet/>
      <dgm:spPr/>
      <dgm:t>
        <a:bodyPr/>
        <a:lstStyle/>
        <a:p>
          <a:endParaRPr lang="en-US"/>
        </a:p>
      </dgm:t>
    </dgm:pt>
    <dgm:pt modelId="{1E6B98F9-917E-4247-924B-324C008CB88C}" type="sibTrans" cxnId="{CFB186D0-A2D7-4F99-82A4-1131EC0F16FA}">
      <dgm:prSet/>
      <dgm:spPr/>
      <dgm:t>
        <a:bodyPr/>
        <a:lstStyle/>
        <a:p>
          <a:endParaRPr lang="en-US"/>
        </a:p>
      </dgm:t>
    </dgm:pt>
    <dgm:pt modelId="{1805997B-455C-4EA0-850E-8F164F059228}">
      <dgm:prSet phldrT="[Text]"/>
      <dgm:spPr/>
      <dgm:t>
        <a:bodyPr/>
        <a:lstStyle/>
        <a:p>
          <a:r>
            <a:rPr lang="en-US" dirty="0"/>
            <a:t>EPSDT Go Live</a:t>
          </a:r>
        </a:p>
      </dgm:t>
    </dgm:pt>
    <dgm:pt modelId="{E3D8B373-3066-4328-9829-2733532375B1}" type="parTrans" cxnId="{CBE4535C-BB60-44FD-AC31-07B858B22A47}">
      <dgm:prSet/>
      <dgm:spPr/>
      <dgm:t>
        <a:bodyPr/>
        <a:lstStyle/>
        <a:p>
          <a:endParaRPr lang="en-US"/>
        </a:p>
      </dgm:t>
    </dgm:pt>
    <dgm:pt modelId="{54EF4298-1820-4BB3-9333-0E8E8FDB018A}" type="sibTrans" cxnId="{CBE4535C-BB60-44FD-AC31-07B858B22A47}">
      <dgm:prSet/>
      <dgm:spPr/>
      <dgm:t>
        <a:bodyPr/>
        <a:lstStyle/>
        <a:p>
          <a:endParaRPr lang="en-US"/>
        </a:p>
      </dgm:t>
    </dgm:pt>
    <dgm:pt modelId="{FF0CCD8E-DF1D-4BE7-A9D1-F7A39C6B6A6A}">
      <dgm:prSet phldrT="[Text]"/>
      <dgm:spPr/>
      <dgm:t>
        <a:bodyPr/>
        <a:lstStyle/>
        <a:p>
          <a:r>
            <a:rPr lang="en-US" dirty="0"/>
            <a:t>PHE Ended (tentative)</a:t>
          </a:r>
        </a:p>
      </dgm:t>
    </dgm:pt>
    <dgm:pt modelId="{7A34FBFC-9F65-4C41-BABA-C4BF91475077}" type="parTrans" cxnId="{74E0137E-2768-49A9-9ECB-1093C3465AC3}">
      <dgm:prSet/>
      <dgm:spPr/>
      <dgm:t>
        <a:bodyPr/>
        <a:lstStyle/>
        <a:p>
          <a:endParaRPr lang="en-US"/>
        </a:p>
      </dgm:t>
    </dgm:pt>
    <dgm:pt modelId="{82701003-E59D-410E-8E9C-1A9434ADB8D5}" type="sibTrans" cxnId="{74E0137E-2768-49A9-9ECB-1093C3465AC3}">
      <dgm:prSet/>
      <dgm:spPr/>
      <dgm:t>
        <a:bodyPr/>
        <a:lstStyle/>
        <a:p>
          <a:endParaRPr lang="en-US"/>
        </a:p>
      </dgm:t>
    </dgm:pt>
    <dgm:pt modelId="{B75A1DC8-16A2-46E6-84DA-7207E57EE927}">
      <dgm:prSet phldrT="[Text]"/>
      <dgm:spPr/>
      <dgm:t>
        <a:bodyPr/>
        <a:lstStyle/>
        <a:p>
          <a:r>
            <a:rPr lang="en-US" dirty="0"/>
            <a:t>Redetermination</a:t>
          </a:r>
        </a:p>
      </dgm:t>
    </dgm:pt>
    <dgm:pt modelId="{9F2E5EA0-64F8-4400-B314-81005D580BC2}" type="parTrans" cxnId="{0926A25B-FE2D-43B9-8C56-D2815B37441F}">
      <dgm:prSet/>
      <dgm:spPr/>
      <dgm:t>
        <a:bodyPr/>
        <a:lstStyle/>
        <a:p>
          <a:endParaRPr lang="en-US"/>
        </a:p>
      </dgm:t>
    </dgm:pt>
    <dgm:pt modelId="{06BAB42C-15C0-4ECA-8201-1DE32CF44736}" type="sibTrans" cxnId="{0926A25B-FE2D-43B9-8C56-D2815B37441F}">
      <dgm:prSet/>
      <dgm:spPr/>
      <dgm:t>
        <a:bodyPr/>
        <a:lstStyle/>
        <a:p>
          <a:endParaRPr lang="en-US"/>
        </a:p>
      </dgm:t>
    </dgm:pt>
    <dgm:pt modelId="{E6143527-F396-423E-B365-51636A4BD230}">
      <dgm:prSet phldrT="[Text]"/>
      <dgm:spPr/>
      <dgm:t>
        <a:bodyPr/>
        <a:lstStyle/>
        <a:p>
          <a:r>
            <a:rPr lang="en-US" dirty="0"/>
            <a:t>HRSN Benefits Go-live</a:t>
          </a:r>
        </a:p>
      </dgm:t>
    </dgm:pt>
    <dgm:pt modelId="{21FCB5A7-A5F6-45E5-A21A-ED9F5B42878F}" type="parTrans" cxnId="{ECBED28C-5C60-4CF5-A972-8D44F950303C}">
      <dgm:prSet/>
      <dgm:spPr/>
      <dgm:t>
        <a:bodyPr/>
        <a:lstStyle/>
        <a:p>
          <a:endParaRPr lang="en-US"/>
        </a:p>
      </dgm:t>
    </dgm:pt>
    <dgm:pt modelId="{BB33A3C8-D4A7-43E4-BD57-7C266667C4EC}" type="sibTrans" cxnId="{ECBED28C-5C60-4CF5-A972-8D44F950303C}">
      <dgm:prSet/>
      <dgm:spPr/>
      <dgm:t>
        <a:bodyPr/>
        <a:lstStyle/>
        <a:p>
          <a:endParaRPr lang="en-US"/>
        </a:p>
      </dgm:t>
    </dgm:pt>
    <dgm:pt modelId="{971424C8-2467-4947-BDE9-0D0E75C7BDC3}">
      <dgm:prSet phldrT="[Text]"/>
      <dgm:spPr/>
      <dgm:t>
        <a:bodyPr/>
        <a:lstStyle/>
        <a:p>
          <a:r>
            <a:rPr lang="en-US" dirty="0"/>
            <a:t>New CE Begins</a:t>
          </a:r>
        </a:p>
      </dgm:t>
    </dgm:pt>
    <dgm:pt modelId="{F1671A1F-7E8A-4FF9-9904-0973A21A98D8}" type="parTrans" cxnId="{43E982DF-F3DA-41E4-8898-C60C4D167533}">
      <dgm:prSet/>
      <dgm:spPr/>
      <dgm:t>
        <a:bodyPr/>
        <a:lstStyle/>
        <a:p>
          <a:endParaRPr lang="en-US"/>
        </a:p>
      </dgm:t>
    </dgm:pt>
    <dgm:pt modelId="{EDD35A1E-31E9-429F-B253-EC5B38BB65B3}" type="sibTrans" cxnId="{43E982DF-F3DA-41E4-8898-C60C4D167533}">
      <dgm:prSet/>
      <dgm:spPr/>
      <dgm:t>
        <a:bodyPr/>
        <a:lstStyle/>
        <a:p>
          <a:endParaRPr lang="en-US"/>
        </a:p>
      </dgm:t>
    </dgm:pt>
    <dgm:pt modelId="{09B2E2E6-9BFC-44A5-BC40-6A1C50E0DFEB}">
      <dgm:prSet phldrT="[Text]"/>
      <dgm:spPr/>
      <dgm:t>
        <a:bodyPr/>
        <a:lstStyle/>
        <a:p>
          <a:endParaRPr lang="en-US" dirty="0"/>
        </a:p>
      </dgm:t>
    </dgm:pt>
    <dgm:pt modelId="{8F311F46-703B-4391-9762-76508D67969A}" type="parTrans" cxnId="{624640D4-BA02-4C85-88CA-8DD47E21432A}">
      <dgm:prSet/>
      <dgm:spPr/>
      <dgm:t>
        <a:bodyPr/>
        <a:lstStyle/>
        <a:p>
          <a:endParaRPr lang="en-US"/>
        </a:p>
      </dgm:t>
    </dgm:pt>
    <dgm:pt modelId="{14595F6F-C65F-45FA-BD98-F73D604FD2BD}" type="sibTrans" cxnId="{624640D4-BA02-4C85-88CA-8DD47E21432A}">
      <dgm:prSet/>
      <dgm:spPr/>
      <dgm:t>
        <a:bodyPr/>
        <a:lstStyle/>
        <a:p>
          <a:endParaRPr lang="en-US"/>
        </a:p>
      </dgm:t>
    </dgm:pt>
    <dgm:pt modelId="{D12761F1-63B3-47A8-9363-B0FF11C9401F}">
      <dgm:prSet phldrT="[Text]"/>
      <dgm:spPr/>
      <dgm:t>
        <a:bodyPr/>
        <a:lstStyle/>
        <a:p>
          <a:endParaRPr lang="en-US" dirty="0"/>
        </a:p>
      </dgm:t>
    </dgm:pt>
    <dgm:pt modelId="{1B7E5426-DB0F-4D92-836E-13CFB5C0BF51}" type="parTrans" cxnId="{A2029922-EB27-4B73-9FFD-6845B5CD01E7}">
      <dgm:prSet/>
      <dgm:spPr/>
      <dgm:t>
        <a:bodyPr/>
        <a:lstStyle/>
        <a:p>
          <a:endParaRPr lang="en-US"/>
        </a:p>
      </dgm:t>
    </dgm:pt>
    <dgm:pt modelId="{08CD385C-9180-496C-8A58-430908EFF56D}" type="sibTrans" cxnId="{A2029922-EB27-4B73-9FFD-6845B5CD01E7}">
      <dgm:prSet/>
      <dgm:spPr/>
      <dgm:t>
        <a:bodyPr/>
        <a:lstStyle/>
        <a:p>
          <a:endParaRPr lang="en-US"/>
        </a:p>
      </dgm:t>
    </dgm:pt>
    <dgm:pt modelId="{968CD9F9-3699-40AA-8037-9E7051A5B6B1}">
      <dgm:prSet phldrT="[Text]"/>
      <dgm:spPr/>
      <dgm:t>
        <a:bodyPr/>
        <a:lstStyle/>
        <a:p>
          <a:endParaRPr lang="en-US" dirty="0"/>
        </a:p>
      </dgm:t>
    </dgm:pt>
    <dgm:pt modelId="{D19C24A8-750B-4FC5-9D9A-7D11D6EA4125}" type="parTrans" cxnId="{68EC15CD-508E-4ABC-AA50-75D02605455F}">
      <dgm:prSet/>
      <dgm:spPr/>
      <dgm:t>
        <a:bodyPr/>
        <a:lstStyle/>
        <a:p>
          <a:endParaRPr lang="en-US"/>
        </a:p>
      </dgm:t>
    </dgm:pt>
    <dgm:pt modelId="{5C840A50-CE62-4D72-A6FB-DEF080CA9E26}" type="sibTrans" cxnId="{68EC15CD-508E-4ABC-AA50-75D02605455F}">
      <dgm:prSet/>
      <dgm:spPr/>
      <dgm:t>
        <a:bodyPr/>
        <a:lstStyle/>
        <a:p>
          <a:endParaRPr lang="en-US"/>
        </a:p>
      </dgm:t>
    </dgm:pt>
    <dgm:pt modelId="{417D7F3D-1B51-415A-81C0-2C3BE555733E}" type="pres">
      <dgm:prSet presAssocID="{005B6C28-341D-401F-BBFC-E1CEE59C540A}" presName="Name0" presStyleCnt="0">
        <dgm:presLayoutVars>
          <dgm:dir/>
          <dgm:animLvl val="lvl"/>
          <dgm:resizeHandles val="exact"/>
        </dgm:presLayoutVars>
      </dgm:prSet>
      <dgm:spPr/>
    </dgm:pt>
    <dgm:pt modelId="{95ADE70C-3534-4F61-BA11-25A90FDDFC5D}" type="pres">
      <dgm:prSet presAssocID="{005B6C28-341D-401F-BBFC-E1CEE59C540A}" presName="tSp" presStyleCnt="0"/>
      <dgm:spPr/>
    </dgm:pt>
    <dgm:pt modelId="{949D9E84-6BA3-422E-83EF-04CFD0934054}" type="pres">
      <dgm:prSet presAssocID="{005B6C28-341D-401F-BBFC-E1CEE59C540A}" presName="bSp" presStyleCnt="0"/>
      <dgm:spPr/>
    </dgm:pt>
    <dgm:pt modelId="{2D6CB15E-CF4D-4E2F-B5F1-95C94471C5BD}" type="pres">
      <dgm:prSet presAssocID="{005B6C28-341D-401F-BBFC-E1CEE59C540A}" presName="process" presStyleCnt="0"/>
      <dgm:spPr/>
    </dgm:pt>
    <dgm:pt modelId="{35C26124-1550-4D4F-A537-C7D85DD4DB16}" type="pres">
      <dgm:prSet presAssocID="{02BD0548-A5E4-4819-82EE-E739B518A990}" presName="composite1" presStyleCnt="0"/>
      <dgm:spPr/>
    </dgm:pt>
    <dgm:pt modelId="{0CBFBE4B-2AB6-4DBC-8D18-ADF3B9C69034}" type="pres">
      <dgm:prSet presAssocID="{02BD0548-A5E4-4819-82EE-E739B518A990}" presName="dummyNode1" presStyleLbl="node1" presStyleIdx="0" presStyleCnt="4"/>
      <dgm:spPr/>
    </dgm:pt>
    <dgm:pt modelId="{A3C3D764-7802-4E9E-AD7D-B95FABAB72D5}" type="pres">
      <dgm:prSet presAssocID="{02BD0548-A5E4-4819-82EE-E739B518A990}" presName="childNode1" presStyleLbl="bgAcc1" presStyleIdx="0" presStyleCnt="4">
        <dgm:presLayoutVars>
          <dgm:bulletEnabled val="1"/>
        </dgm:presLayoutVars>
      </dgm:prSet>
      <dgm:spPr/>
    </dgm:pt>
    <dgm:pt modelId="{E4E5E96E-8355-44F1-A421-7BE6EEC0F2DD}" type="pres">
      <dgm:prSet presAssocID="{02BD0548-A5E4-4819-82EE-E739B518A990}" presName="childNode1tx" presStyleLbl="bgAcc1" presStyleIdx="0" presStyleCnt="4">
        <dgm:presLayoutVars>
          <dgm:bulletEnabled val="1"/>
        </dgm:presLayoutVars>
      </dgm:prSet>
      <dgm:spPr/>
    </dgm:pt>
    <dgm:pt modelId="{E450DC93-C9FC-4661-8961-0FF2E607541D}" type="pres">
      <dgm:prSet presAssocID="{02BD0548-A5E4-4819-82EE-E739B518A990}" presName="parentNode1" presStyleLbl="node1" presStyleIdx="0" presStyleCnt="4">
        <dgm:presLayoutVars>
          <dgm:chMax val="1"/>
          <dgm:bulletEnabled val="1"/>
        </dgm:presLayoutVars>
      </dgm:prSet>
      <dgm:spPr/>
    </dgm:pt>
    <dgm:pt modelId="{DF1372A8-A33C-4D28-9CAA-B067B6C81B04}" type="pres">
      <dgm:prSet presAssocID="{02BD0548-A5E4-4819-82EE-E739B518A990}" presName="connSite1" presStyleCnt="0"/>
      <dgm:spPr/>
    </dgm:pt>
    <dgm:pt modelId="{183CDE2A-8F3F-4262-846B-E357CA48051F}" type="pres">
      <dgm:prSet presAssocID="{E7DAD4D3-931C-4878-B382-C7B874A7FCE3}" presName="Name9" presStyleLbl="sibTrans2D1" presStyleIdx="0" presStyleCnt="3"/>
      <dgm:spPr/>
    </dgm:pt>
    <dgm:pt modelId="{7F82B96A-2DC7-4A53-9B91-5EC04DC317DE}" type="pres">
      <dgm:prSet presAssocID="{889EB381-9490-4977-BAB9-F25FD52932CD}" presName="composite2" presStyleCnt="0"/>
      <dgm:spPr/>
    </dgm:pt>
    <dgm:pt modelId="{4B826B61-64C7-4631-AA51-EE1F74A9203D}" type="pres">
      <dgm:prSet presAssocID="{889EB381-9490-4977-BAB9-F25FD52932CD}" presName="dummyNode2" presStyleLbl="node1" presStyleIdx="0" presStyleCnt="4"/>
      <dgm:spPr/>
    </dgm:pt>
    <dgm:pt modelId="{12B08BC1-4401-40FF-978F-6B39B3DA4F35}" type="pres">
      <dgm:prSet presAssocID="{889EB381-9490-4977-BAB9-F25FD52932CD}" presName="childNode2" presStyleLbl="bgAcc1" presStyleIdx="1" presStyleCnt="4">
        <dgm:presLayoutVars>
          <dgm:bulletEnabled val="1"/>
        </dgm:presLayoutVars>
      </dgm:prSet>
      <dgm:spPr/>
    </dgm:pt>
    <dgm:pt modelId="{FACF765E-352E-412F-8E03-22EB858E199B}" type="pres">
      <dgm:prSet presAssocID="{889EB381-9490-4977-BAB9-F25FD52932CD}" presName="childNode2tx" presStyleLbl="bgAcc1" presStyleIdx="1" presStyleCnt="4">
        <dgm:presLayoutVars>
          <dgm:bulletEnabled val="1"/>
        </dgm:presLayoutVars>
      </dgm:prSet>
      <dgm:spPr/>
    </dgm:pt>
    <dgm:pt modelId="{60842358-05B8-4AE9-AD7B-70B435B9EFAB}" type="pres">
      <dgm:prSet presAssocID="{889EB381-9490-4977-BAB9-F25FD52932CD}" presName="parentNode2" presStyleLbl="node1" presStyleIdx="1" presStyleCnt="4">
        <dgm:presLayoutVars>
          <dgm:chMax val="0"/>
          <dgm:bulletEnabled val="1"/>
        </dgm:presLayoutVars>
      </dgm:prSet>
      <dgm:spPr/>
    </dgm:pt>
    <dgm:pt modelId="{3E8AEC09-4FCA-4195-B05B-17DFDE85B0A5}" type="pres">
      <dgm:prSet presAssocID="{889EB381-9490-4977-BAB9-F25FD52932CD}" presName="connSite2" presStyleCnt="0"/>
      <dgm:spPr/>
    </dgm:pt>
    <dgm:pt modelId="{0E5D834D-87C9-4C41-90E8-697B18C08670}" type="pres">
      <dgm:prSet presAssocID="{9955B071-C38C-4CB6-B5BB-A327B307BC8E}" presName="Name18" presStyleLbl="sibTrans2D1" presStyleIdx="1" presStyleCnt="3"/>
      <dgm:spPr/>
    </dgm:pt>
    <dgm:pt modelId="{773C7AE6-8A70-4099-9CEA-CB83B1944467}" type="pres">
      <dgm:prSet presAssocID="{26088D3F-34D7-438C-9DE7-624DFB535DFF}" presName="composite1" presStyleCnt="0"/>
      <dgm:spPr/>
    </dgm:pt>
    <dgm:pt modelId="{995A7FFB-39F8-4DF5-BF58-E6F91181F205}" type="pres">
      <dgm:prSet presAssocID="{26088D3F-34D7-438C-9DE7-624DFB535DFF}" presName="dummyNode1" presStyleLbl="node1" presStyleIdx="1" presStyleCnt="4"/>
      <dgm:spPr/>
    </dgm:pt>
    <dgm:pt modelId="{2FECC8BA-3A32-41D8-9807-BF67D80663A7}" type="pres">
      <dgm:prSet presAssocID="{26088D3F-34D7-438C-9DE7-624DFB535DFF}" presName="childNode1" presStyleLbl="bgAcc1" presStyleIdx="2" presStyleCnt="4">
        <dgm:presLayoutVars>
          <dgm:bulletEnabled val="1"/>
        </dgm:presLayoutVars>
      </dgm:prSet>
      <dgm:spPr/>
    </dgm:pt>
    <dgm:pt modelId="{57345051-40EE-4D7C-8CA1-1526FEDCD540}" type="pres">
      <dgm:prSet presAssocID="{26088D3F-34D7-438C-9DE7-624DFB535DFF}" presName="childNode1tx" presStyleLbl="bgAcc1" presStyleIdx="2" presStyleCnt="4">
        <dgm:presLayoutVars>
          <dgm:bulletEnabled val="1"/>
        </dgm:presLayoutVars>
      </dgm:prSet>
      <dgm:spPr/>
    </dgm:pt>
    <dgm:pt modelId="{20E4F28B-5CCC-412F-AFA2-E64B47E1DE16}" type="pres">
      <dgm:prSet presAssocID="{26088D3F-34D7-438C-9DE7-624DFB535DFF}" presName="parentNode1" presStyleLbl="node1" presStyleIdx="2" presStyleCnt="4">
        <dgm:presLayoutVars>
          <dgm:chMax val="1"/>
          <dgm:bulletEnabled val="1"/>
        </dgm:presLayoutVars>
      </dgm:prSet>
      <dgm:spPr/>
    </dgm:pt>
    <dgm:pt modelId="{B850C73B-9B80-4242-AA64-78766282F609}" type="pres">
      <dgm:prSet presAssocID="{26088D3F-34D7-438C-9DE7-624DFB535DFF}" presName="connSite1" presStyleCnt="0"/>
      <dgm:spPr/>
    </dgm:pt>
    <dgm:pt modelId="{68B66796-B514-4797-943C-94D6EFCDC1C5}" type="pres">
      <dgm:prSet presAssocID="{E9CFA9E1-D891-4503-A831-2C45E5926DE7}" presName="Name9" presStyleLbl="sibTrans2D1" presStyleIdx="2" presStyleCnt="3"/>
      <dgm:spPr/>
    </dgm:pt>
    <dgm:pt modelId="{3525A76B-55C2-47CD-8210-0F97BA499392}" type="pres">
      <dgm:prSet presAssocID="{26A8EDBF-11D8-4F24-8692-346539729036}" presName="composite2" presStyleCnt="0"/>
      <dgm:spPr/>
    </dgm:pt>
    <dgm:pt modelId="{E508153D-39B4-44CC-8EC3-4D9C675E3650}" type="pres">
      <dgm:prSet presAssocID="{26A8EDBF-11D8-4F24-8692-346539729036}" presName="dummyNode2" presStyleLbl="node1" presStyleIdx="2" presStyleCnt="4"/>
      <dgm:spPr/>
    </dgm:pt>
    <dgm:pt modelId="{3224E872-CDCC-48F2-A6A3-78445E30FD60}" type="pres">
      <dgm:prSet presAssocID="{26A8EDBF-11D8-4F24-8692-346539729036}" presName="childNode2" presStyleLbl="bgAcc1" presStyleIdx="3" presStyleCnt="4">
        <dgm:presLayoutVars>
          <dgm:bulletEnabled val="1"/>
        </dgm:presLayoutVars>
      </dgm:prSet>
      <dgm:spPr/>
    </dgm:pt>
    <dgm:pt modelId="{4152B184-59DE-48B0-B93F-0DE37EDF0E65}" type="pres">
      <dgm:prSet presAssocID="{26A8EDBF-11D8-4F24-8692-346539729036}" presName="childNode2tx" presStyleLbl="bgAcc1" presStyleIdx="3" presStyleCnt="4">
        <dgm:presLayoutVars>
          <dgm:bulletEnabled val="1"/>
        </dgm:presLayoutVars>
      </dgm:prSet>
      <dgm:spPr/>
    </dgm:pt>
    <dgm:pt modelId="{6E1A9686-05C9-4721-BAF4-2EBB482E1B5F}" type="pres">
      <dgm:prSet presAssocID="{26A8EDBF-11D8-4F24-8692-346539729036}" presName="parentNode2" presStyleLbl="node1" presStyleIdx="3" presStyleCnt="4">
        <dgm:presLayoutVars>
          <dgm:chMax val="0"/>
          <dgm:bulletEnabled val="1"/>
        </dgm:presLayoutVars>
      </dgm:prSet>
      <dgm:spPr/>
    </dgm:pt>
    <dgm:pt modelId="{4EE7FE6A-7FB9-4882-A85F-163F224A4A07}" type="pres">
      <dgm:prSet presAssocID="{26A8EDBF-11D8-4F24-8692-346539729036}" presName="connSite2" presStyleCnt="0"/>
      <dgm:spPr/>
    </dgm:pt>
  </dgm:ptLst>
  <dgm:cxnLst>
    <dgm:cxn modelId="{40558D00-7EA3-4BEA-8A84-8AD9549D9666}" type="presOf" srcId="{971424C8-2467-4947-BDE9-0D0E75C7BDC3}" destId="{57345051-40EE-4D7C-8CA1-1526FEDCD540}" srcOrd="1" destOrd="2" presId="urn:microsoft.com/office/officeart/2005/8/layout/hProcess4"/>
    <dgm:cxn modelId="{6D1EC016-A3FB-44CD-95CB-02948008B7C1}" type="presOf" srcId="{B75A1DC8-16A2-46E6-84DA-7207E57EE927}" destId="{57345051-40EE-4D7C-8CA1-1526FEDCD540}" srcOrd="1" destOrd="1" presId="urn:microsoft.com/office/officeart/2005/8/layout/hProcess4"/>
    <dgm:cxn modelId="{C7F1B619-B535-47A7-9180-67750426CAFB}" type="presOf" srcId="{FF0CCD8E-DF1D-4BE7-A9D1-F7A39C6B6A6A}" destId="{57345051-40EE-4D7C-8CA1-1526FEDCD540}" srcOrd="1" destOrd="0" presId="urn:microsoft.com/office/officeart/2005/8/layout/hProcess4"/>
    <dgm:cxn modelId="{A2029922-EB27-4B73-9FFD-6845B5CD01E7}" srcId="{889EB381-9490-4977-BAB9-F25FD52932CD}" destId="{D12761F1-63B3-47A8-9363-B0FF11C9401F}" srcOrd="0" destOrd="0" parTransId="{1B7E5426-DB0F-4D92-836E-13CFB5C0BF51}" sibTransId="{08CD385C-9180-496C-8A58-430908EFF56D}"/>
    <dgm:cxn modelId="{8628CC28-9475-46DD-9808-8FECBBB6DE12}" type="presOf" srcId="{491E1989-CE2B-4149-8A50-D97535C3D965}" destId="{A3C3D764-7802-4E9E-AD7D-B95FABAB72D5}" srcOrd="0" destOrd="1" presId="urn:microsoft.com/office/officeart/2005/8/layout/hProcess4"/>
    <dgm:cxn modelId="{CB138F2B-06E1-4135-980C-F8610013D425}" type="presOf" srcId="{9955B071-C38C-4CB6-B5BB-A327B307BC8E}" destId="{0E5D834D-87C9-4C41-90E8-697B18C08670}" srcOrd="0" destOrd="0" presId="urn:microsoft.com/office/officeart/2005/8/layout/hProcess4"/>
    <dgm:cxn modelId="{E790C42B-889E-4E04-86A0-E6BCCC5285DB}" type="presOf" srcId="{889EB381-9490-4977-BAB9-F25FD52932CD}" destId="{60842358-05B8-4AE9-AD7B-70B435B9EFAB}" srcOrd="0" destOrd="0" presId="urn:microsoft.com/office/officeart/2005/8/layout/hProcess4"/>
    <dgm:cxn modelId="{F370E133-A813-4EB3-A9D2-E32E88E95C89}" type="presOf" srcId="{B75A1DC8-16A2-46E6-84DA-7207E57EE927}" destId="{2FECC8BA-3A32-41D8-9807-BF67D80663A7}" srcOrd="0" destOrd="1" presId="urn:microsoft.com/office/officeart/2005/8/layout/hProcess4"/>
    <dgm:cxn modelId="{0926A25B-FE2D-43B9-8C56-D2815B37441F}" srcId="{26088D3F-34D7-438C-9DE7-624DFB535DFF}" destId="{B75A1DC8-16A2-46E6-84DA-7207E57EE927}" srcOrd="1" destOrd="0" parTransId="{9F2E5EA0-64F8-4400-B314-81005D580BC2}" sibTransId="{06BAB42C-15C0-4ECA-8201-1DE32CF44736}"/>
    <dgm:cxn modelId="{CBE4535C-BB60-44FD-AC31-07B858B22A47}" srcId="{889EB381-9490-4977-BAB9-F25FD52932CD}" destId="{1805997B-455C-4EA0-850E-8F164F059228}" srcOrd="1" destOrd="0" parTransId="{E3D8B373-3066-4328-9829-2733532375B1}" sibTransId="{54EF4298-1820-4BB3-9333-0E8E8FDB018A}"/>
    <dgm:cxn modelId="{29CFD960-FFB4-4479-B104-F9C473E3194E}" srcId="{005B6C28-341D-401F-BBFC-E1CEE59C540A}" destId="{02BD0548-A5E4-4819-82EE-E739B518A990}" srcOrd="0" destOrd="0" parTransId="{BD8631F7-E18A-452E-849F-149224474F9E}" sibTransId="{E7DAD4D3-931C-4878-B382-C7B874A7FCE3}"/>
    <dgm:cxn modelId="{C0A0C462-CF93-4127-A52E-DDFF049C3AC1}" type="presOf" srcId="{E9CFA9E1-D891-4503-A831-2C45E5926DE7}" destId="{68B66796-B514-4797-943C-94D6EFCDC1C5}" srcOrd="0" destOrd="0" presId="urn:microsoft.com/office/officeart/2005/8/layout/hProcess4"/>
    <dgm:cxn modelId="{23792C64-97FB-4B49-AEBC-264D192CD73A}" type="presOf" srcId="{968CD9F9-3699-40AA-8037-9E7051A5B6B1}" destId="{A3C3D764-7802-4E9E-AD7D-B95FABAB72D5}" srcOrd="0" destOrd="0" presId="urn:microsoft.com/office/officeart/2005/8/layout/hProcess4"/>
    <dgm:cxn modelId="{247CA973-638D-4518-8973-BDD15B943D74}" type="presOf" srcId="{1805997B-455C-4EA0-850E-8F164F059228}" destId="{12B08BC1-4401-40FF-978F-6B39B3DA4F35}" srcOrd="0" destOrd="1" presId="urn:microsoft.com/office/officeart/2005/8/layout/hProcess4"/>
    <dgm:cxn modelId="{5C78D474-044E-4B63-9C08-87CC30DD3145}" type="presOf" srcId="{E7DAD4D3-931C-4878-B382-C7B874A7FCE3}" destId="{183CDE2A-8F3F-4262-846B-E357CA48051F}" srcOrd="0" destOrd="0" presId="urn:microsoft.com/office/officeart/2005/8/layout/hProcess4"/>
    <dgm:cxn modelId="{64F36075-2386-4863-8484-604652849674}" srcId="{005B6C28-341D-401F-BBFC-E1CEE59C540A}" destId="{26088D3F-34D7-438C-9DE7-624DFB535DFF}" srcOrd="2" destOrd="0" parTransId="{3081BF00-4BBF-472A-B96C-7FA4446005E6}" sibTransId="{E9CFA9E1-D891-4503-A831-2C45E5926DE7}"/>
    <dgm:cxn modelId="{74E0137E-2768-49A9-9ECB-1093C3465AC3}" srcId="{26088D3F-34D7-438C-9DE7-624DFB535DFF}" destId="{FF0CCD8E-DF1D-4BE7-A9D1-F7A39C6B6A6A}" srcOrd="0" destOrd="0" parTransId="{7A34FBFC-9F65-4C41-BABA-C4BF91475077}" sibTransId="{82701003-E59D-410E-8E9C-1A9434ADB8D5}"/>
    <dgm:cxn modelId="{F88C4B80-E09D-40B4-96EB-A760B725AFF5}" type="presOf" srcId="{971424C8-2467-4947-BDE9-0D0E75C7BDC3}" destId="{2FECC8BA-3A32-41D8-9807-BF67D80663A7}" srcOrd="0" destOrd="2" presId="urn:microsoft.com/office/officeart/2005/8/layout/hProcess4"/>
    <dgm:cxn modelId="{51987184-314A-4A66-A637-7A7142D47B5D}" type="presOf" srcId="{09B2E2E6-9BFC-44A5-BC40-6A1C50E0DFEB}" destId="{3224E872-CDCC-48F2-A6A3-78445E30FD60}" srcOrd="0" destOrd="0" presId="urn:microsoft.com/office/officeart/2005/8/layout/hProcess4"/>
    <dgm:cxn modelId="{59B24C89-EEB2-42D0-BDFE-3DE963CB8EF2}" type="presOf" srcId="{D12761F1-63B3-47A8-9363-B0FF11C9401F}" destId="{12B08BC1-4401-40FF-978F-6B39B3DA4F35}" srcOrd="0" destOrd="0" presId="urn:microsoft.com/office/officeart/2005/8/layout/hProcess4"/>
    <dgm:cxn modelId="{69A9BB89-29B7-4E37-8F4D-209600A97285}" type="presOf" srcId="{E6143527-F396-423E-B365-51636A4BD230}" destId="{3224E872-CDCC-48F2-A6A3-78445E30FD60}" srcOrd="0" destOrd="1" presId="urn:microsoft.com/office/officeart/2005/8/layout/hProcess4"/>
    <dgm:cxn modelId="{ECBED28C-5C60-4CF5-A972-8D44F950303C}" srcId="{26A8EDBF-11D8-4F24-8692-346539729036}" destId="{E6143527-F396-423E-B365-51636A4BD230}" srcOrd="1" destOrd="0" parTransId="{21FCB5A7-A5F6-45E5-A21A-ED9F5B42878F}" sibTransId="{BB33A3C8-D4A7-43E4-BD57-7C266667C4EC}"/>
    <dgm:cxn modelId="{4B0EC897-15E5-4025-937A-57418C8A11D9}" type="presOf" srcId="{D12761F1-63B3-47A8-9363-B0FF11C9401F}" destId="{FACF765E-352E-412F-8E03-22EB858E199B}" srcOrd="1" destOrd="0" presId="urn:microsoft.com/office/officeart/2005/8/layout/hProcess4"/>
    <dgm:cxn modelId="{63F1BFA2-6139-4036-9F0C-B0617185E851}" type="presOf" srcId="{491E1989-CE2B-4149-8A50-D97535C3D965}" destId="{E4E5E96E-8355-44F1-A421-7BE6EEC0F2DD}" srcOrd="1" destOrd="1" presId="urn:microsoft.com/office/officeart/2005/8/layout/hProcess4"/>
    <dgm:cxn modelId="{58DFEEB7-BF51-456B-9AE1-0CE2DDD0FFDE}" type="presOf" srcId="{005B6C28-341D-401F-BBFC-E1CEE59C540A}" destId="{417D7F3D-1B51-415A-81C0-2C3BE555733E}" srcOrd="0" destOrd="0" presId="urn:microsoft.com/office/officeart/2005/8/layout/hProcess4"/>
    <dgm:cxn modelId="{3177E6BF-6790-4C74-9D2A-A7F0A167F238}" type="presOf" srcId="{E6143527-F396-423E-B365-51636A4BD230}" destId="{4152B184-59DE-48B0-B93F-0DE37EDF0E65}" srcOrd="1" destOrd="1" presId="urn:microsoft.com/office/officeart/2005/8/layout/hProcess4"/>
    <dgm:cxn modelId="{68EC15CD-508E-4ABC-AA50-75D02605455F}" srcId="{02BD0548-A5E4-4819-82EE-E739B518A990}" destId="{968CD9F9-3699-40AA-8037-9E7051A5B6B1}" srcOrd="0" destOrd="0" parTransId="{D19C24A8-750B-4FC5-9D9A-7D11D6EA4125}" sibTransId="{5C840A50-CE62-4D72-A6FB-DEF080CA9E26}"/>
    <dgm:cxn modelId="{CFB186D0-A2D7-4F99-82A4-1131EC0F16FA}" srcId="{02BD0548-A5E4-4819-82EE-E739B518A990}" destId="{491E1989-CE2B-4149-8A50-D97535C3D965}" srcOrd="1" destOrd="0" parTransId="{B523D69E-B13C-4FFF-87E3-46199955D104}" sibTransId="{1E6B98F9-917E-4247-924B-324C008CB88C}"/>
    <dgm:cxn modelId="{C66432D3-87C6-42FC-9F6A-FFED68D3BAC7}" type="presOf" srcId="{26088D3F-34D7-438C-9DE7-624DFB535DFF}" destId="{20E4F28B-5CCC-412F-AFA2-E64B47E1DE16}" srcOrd="0" destOrd="0" presId="urn:microsoft.com/office/officeart/2005/8/layout/hProcess4"/>
    <dgm:cxn modelId="{624640D4-BA02-4C85-88CA-8DD47E21432A}" srcId="{26A8EDBF-11D8-4F24-8692-346539729036}" destId="{09B2E2E6-9BFC-44A5-BC40-6A1C50E0DFEB}" srcOrd="0" destOrd="0" parTransId="{8F311F46-703B-4391-9762-76508D67969A}" sibTransId="{14595F6F-C65F-45FA-BD98-F73D604FD2BD}"/>
    <dgm:cxn modelId="{2F1284D8-51F3-4FA9-B760-403C9C6692F3}" type="presOf" srcId="{FF0CCD8E-DF1D-4BE7-A9D1-F7A39C6B6A6A}" destId="{2FECC8BA-3A32-41D8-9807-BF67D80663A7}" srcOrd="0" destOrd="0" presId="urn:microsoft.com/office/officeart/2005/8/layout/hProcess4"/>
    <dgm:cxn modelId="{2F6DF8DC-475E-4FB5-BF0A-8D67812ED8D9}" srcId="{005B6C28-341D-401F-BBFC-E1CEE59C540A}" destId="{889EB381-9490-4977-BAB9-F25FD52932CD}" srcOrd="1" destOrd="0" parTransId="{EEEE7190-64DB-4E42-8FD4-124BE6DD7AF0}" sibTransId="{9955B071-C38C-4CB6-B5BB-A327B307BC8E}"/>
    <dgm:cxn modelId="{43E982DF-F3DA-41E4-8898-C60C4D167533}" srcId="{26088D3F-34D7-438C-9DE7-624DFB535DFF}" destId="{971424C8-2467-4947-BDE9-0D0E75C7BDC3}" srcOrd="2" destOrd="0" parTransId="{F1671A1F-7E8A-4FF9-9904-0973A21A98D8}" sibTransId="{EDD35A1E-31E9-429F-B253-EC5B38BB65B3}"/>
    <dgm:cxn modelId="{B0C7A1E0-1B3E-4557-85D4-FC348C0AAF79}" type="presOf" srcId="{968CD9F9-3699-40AA-8037-9E7051A5B6B1}" destId="{E4E5E96E-8355-44F1-A421-7BE6EEC0F2DD}" srcOrd="1" destOrd="0" presId="urn:microsoft.com/office/officeart/2005/8/layout/hProcess4"/>
    <dgm:cxn modelId="{67EE41F0-C875-4C95-BFEC-5716277E5962}" type="presOf" srcId="{02BD0548-A5E4-4819-82EE-E739B518A990}" destId="{E450DC93-C9FC-4661-8961-0FF2E607541D}" srcOrd="0" destOrd="0" presId="urn:microsoft.com/office/officeart/2005/8/layout/hProcess4"/>
    <dgm:cxn modelId="{C0FB49F1-C2E0-4D14-AFD4-E7941018A423}" type="presOf" srcId="{26A8EDBF-11D8-4F24-8692-346539729036}" destId="{6E1A9686-05C9-4721-BAF4-2EBB482E1B5F}" srcOrd="0" destOrd="0" presId="urn:microsoft.com/office/officeart/2005/8/layout/hProcess4"/>
    <dgm:cxn modelId="{581434F6-BCFB-4BA1-99B8-3C90D38BD792}" type="presOf" srcId="{09B2E2E6-9BFC-44A5-BC40-6A1C50E0DFEB}" destId="{4152B184-59DE-48B0-B93F-0DE37EDF0E65}" srcOrd="1" destOrd="0" presId="urn:microsoft.com/office/officeart/2005/8/layout/hProcess4"/>
    <dgm:cxn modelId="{5D13AFF6-F4CD-46A6-AD73-6D2DE1D549F2}" type="presOf" srcId="{1805997B-455C-4EA0-850E-8F164F059228}" destId="{FACF765E-352E-412F-8E03-22EB858E199B}" srcOrd="1" destOrd="1" presId="urn:microsoft.com/office/officeart/2005/8/layout/hProcess4"/>
    <dgm:cxn modelId="{F10D84FB-B928-4561-924B-CF719FFCB021}" srcId="{005B6C28-341D-401F-BBFC-E1CEE59C540A}" destId="{26A8EDBF-11D8-4F24-8692-346539729036}" srcOrd="3" destOrd="0" parTransId="{F78DD5A6-D7BA-42C9-A287-A6743404BACA}" sibTransId="{9F16D2F2-2A6B-43CA-880D-4087A75BA042}"/>
    <dgm:cxn modelId="{CC5A25F8-C11A-4632-A3D6-CA824658FBEA}" type="presParOf" srcId="{417D7F3D-1B51-415A-81C0-2C3BE555733E}" destId="{95ADE70C-3534-4F61-BA11-25A90FDDFC5D}" srcOrd="0" destOrd="0" presId="urn:microsoft.com/office/officeart/2005/8/layout/hProcess4"/>
    <dgm:cxn modelId="{F680103D-55CE-4955-A683-F670BBD7261C}" type="presParOf" srcId="{417D7F3D-1B51-415A-81C0-2C3BE555733E}" destId="{949D9E84-6BA3-422E-83EF-04CFD0934054}" srcOrd="1" destOrd="0" presId="urn:microsoft.com/office/officeart/2005/8/layout/hProcess4"/>
    <dgm:cxn modelId="{FA1AD92F-5853-44CC-A430-0E9035EFF790}" type="presParOf" srcId="{417D7F3D-1B51-415A-81C0-2C3BE555733E}" destId="{2D6CB15E-CF4D-4E2F-B5F1-95C94471C5BD}" srcOrd="2" destOrd="0" presId="urn:microsoft.com/office/officeart/2005/8/layout/hProcess4"/>
    <dgm:cxn modelId="{C9C60E30-31F3-45AB-9C24-A79FA41BF275}" type="presParOf" srcId="{2D6CB15E-CF4D-4E2F-B5F1-95C94471C5BD}" destId="{35C26124-1550-4D4F-A537-C7D85DD4DB16}" srcOrd="0" destOrd="0" presId="urn:microsoft.com/office/officeart/2005/8/layout/hProcess4"/>
    <dgm:cxn modelId="{3921A018-A7E8-475C-A142-725AA22CF4EA}" type="presParOf" srcId="{35C26124-1550-4D4F-A537-C7D85DD4DB16}" destId="{0CBFBE4B-2AB6-4DBC-8D18-ADF3B9C69034}" srcOrd="0" destOrd="0" presId="urn:microsoft.com/office/officeart/2005/8/layout/hProcess4"/>
    <dgm:cxn modelId="{46A3FDDB-0141-455B-8ACB-8F4D30086354}" type="presParOf" srcId="{35C26124-1550-4D4F-A537-C7D85DD4DB16}" destId="{A3C3D764-7802-4E9E-AD7D-B95FABAB72D5}" srcOrd="1" destOrd="0" presId="urn:microsoft.com/office/officeart/2005/8/layout/hProcess4"/>
    <dgm:cxn modelId="{267AA3BD-0C16-47BD-89B0-A6ADE62A3EEB}" type="presParOf" srcId="{35C26124-1550-4D4F-A537-C7D85DD4DB16}" destId="{E4E5E96E-8355-44F1-A421-7BE6EEC0F2DD}" srcOrd="2" destOrd="0" presId="urn:microsoft.com/office/officeart/2005/8/layout/hProcess4"/>
    <dgm:cxn modelId="{7A460ABC-2727-4AB3-8CB4-8AC70124B95E}" type="presParOf" srcId="{35C26124-1550-4D4F-A537-C7D85DD4DB16}" destId="{E450DC93-C9FC-4661-8961-0FF2E607541D}" srcOrd="3" destOrd="0" presId="urn:microsoft.com/office/officeart/2005/8/layout/hProcess4"/>
    <dgm:cxn modelId="{9B94210F-687D-4423-94BA-B4A63214EEB5}" type="presParOf" srcId="{35C26124-1550-4D4F-A537-C7D85DD4DB16}" destId="{DF1372A8-A33C-4D28-9CAA-B067B6C81B04}" srcOrd="4" destOrd="0" presId="urn:microsoft.com/office/officeart/2005/8/layout/hProcess4"/>
    <dgm:cxn modelId="{51880227-021D-4718-BADF-001BCD6F7480}" type="presParOf" srcId="{2D6CB15E-CF4D-4E2F-B5F1-95C94471C5BD}" destId="{183CDE2A-8F3F-4262-846B-E357CA48051F}" srcOrd="1" destOrd="0" presId="urn:microsoft.com/office/officeart/2005/8/layout/hProcess4"/>
    <dgm:cxn modelId="{B736E2BC-9F1E-4E9D-BD9A-1C8FD331D182}" type="presParOf" srcId="{2D6CB15E-CF4D-4E2F-B5F1-95C94471C5BD}" destId="{7F82B96A-2DC7-4A53-9B91-5EC04DC317DE}" srcOrd="2" destOrd="0" presId="urn:microsoft.com/office/officeart/2005/8/layout/hProcess4"/>
    <dgm:cxn modelId="{E1FC7533-60E1-49CB-80E6-C4EDFB96AB84}" type="presParOf" srcId="{7F82B96A-2DC7-4A53-9B91-5EC04DC317DE}" destId="{4B826B61-64C7-4631-AA51-EE1F74A9203D}" srcOrd="0" destOrd="0" presId="urn:microsoft.com/office/officeart/2005/8/layout/hProcess4"/>
    <dgm:cxn modelId="{D1120404-A749-4E11-A016-BC4AB5325FE5}" type="presParOf" srcId="{7F82B96A-2DC7-4A53-9B91-5EC04DC317DE}" destId="{12B08BC1-4401-40FF-978F-6B39B3DA4F35}" srcOrd="1" destOrd="0" presId="urn:microsoft.com/office/officeart/2005/8/layout/hProcess4"/>
    <dgm:cxn modelId="{34254AFB-8AAC-4415-9321-5079B21ADB18}" type="presParOf" srcId="{7F82B96A-2DC7-4A53-9B91-5EC04DC317DE}" destId="{FACF765E-352E-412F-8E03-22EB858E199B}" srcOrd="2" destOrd="0" presId="urn:microsoft.com/office/officeart/2005/8/layout/hProcess4"/>
    <dgm:cxn modelId="{10ECCEB3-367D-4186-82E3-E8E4BB6BADE6}" type="presParOf" srcId="{7F82B96A-2DC7-4A53-9B91-5EC04DC317DE}" destId="{60842358-05B8-4AE9-AD7B-70B435B9EFAB}" srcOrd="3" destOrd="0" presId="urn:microsoft.com/office/officeart/2005/8/layout/hProcess4"/>
    <dgm:cxn modelId="{1BC40098-6337-42FF-B285-257CC57402D7}" type="presParOf" srcId="{7F82B96A-2DC7-4A53-9B91-5EC04DC317DE}" destId="{3E8AEC09-4FCA-4195-B05B-17DFDE85B0A5}" srcOrd="4" destOrd="0" presId="urn:microsoft.com/office/officeart/2005/8/layout/hProcess4"/>
    <dgm:cxn modelId="{B940B995-4B08-44A2-955C-37D3EBC473D5}" type="presParOf" srcId="{2D6CB15E-CF4D-4E2F-B5F1-95C94471C5BD}" destId="{0E5D834D-87C9-4C41-90E8-697B18C08670}" srcOrd="3" destOrd="0" presId="urn:microsoft.com/office/officeart/2005/8/layout/hProcess4"/>
    <dgm:cxn modelId="{925F0417-582C-4AFA-97E1-7767B6E5CE6C}" type="presParOf" srcId="{2D6CB15E-CF4D-4E2F-B5F1-95C94471C5BD}" destId="{773C7AE6-8A70-4099-9CEA-CB83B1944467}" srcOrd="4" destOrd="0" presId="urn:microsoft.com/office/officeart/2005/8/layout/hProcess4"/>
    <dgm:cxn modelId="{EE01F119-5847-49D9-8DA1-A852E83FAA64}" type="presParOf" srcId="{773C7AE6-8A70-4099-9CEA-CB83B1944467}" destId="{995A7FFB-39F8-4DF5-BF58-E6F91181F205}" srcOrd="0" destOrd="0" presId="urn:microsoft.com/office/officeart/2005/8/layout/hProcess4"/>
    <dgm:cxn modelId="{C44ECBBA-502A-4732-9DCF-1563B9169BC4}" type="presParOf" srcId="{773C7AE6-8A70-4099-9CEA-CB83B1944467}" destId="{2FECC8BA-3A32-41D8-9807-BF67D80663A7}" srcOrd="1" destOrd="0" presId="urn:microsoft.com/office/officeart/2005/8/layout/hProcess4"/>
    <dgm:cxn modelId="{1B4C1F72-B5F6-487C-9BC8-B06627E93136}" type="presParOf" srcId="{773C7AE6-8A70-4099-9CEA-CB83B1944467}" destId="{57345051-40EE-4D7C-8CA1-1526FEDCD540}" srcOrd="2" destOrd="0" presId="urn:microsoft.com/office/officeart/2005/8/layout/hProcess4"/>
    <dgm:cxn modelId="{1FD17BE0-98D8-49DB-B43F-68A92D7B541A}" type="presParOf" srcId="{773C7AE6-8A70-4099-9CEA-CB83B1944467}" destId="{20E4F28B-5CCC-412F-AFA2-E64B47E1DE16}" srcOrd="3" destOrd="0" presId="urn:microsoft.com/office/officeart/2005/8/layout/hProcess4"/>
    <dgm:cxn modelId="{EEE6DE80-6775-4A6C-8B6E-C228D021A84F}" type="presParOf" srcId="{773C7AE6-8A70-4099-9CEA-CB83B1944467}" destId="{B850C73B-9B80-4242-AA64-78766282F609}" srcOrd="4" destOrd="0" presId="urn:microsoft.com/office/officeart/2005/8/layout/hProcess4"/>
    <dgm:cxn modelId="{A15BD9B7-4FAF-4E7D-9BDE-A25717DE1059}" type="presParOf" srcId="{2D6CB15E-CF4D-4E2F-B5F1-95C94471C5BD}" destId="{68B66796-B514-4797-943C-94D6EFCDC1C5}" srcOrd="5" destOrd="0" presId="urn:microsoft.com/office/officeart/2005/8/layout/hProcess4"/>
    <dgm:cxn modelId="{64EF3A09-E3DB-4607-B5D5-9B4865200912}" type="presParOf" srcId="{2D6CB15E-CF4D-4E2F-B5F1-95C94471C5BD}" destId="{3525A76B-55C2-47CD-8210-0F97BA499392}" srcOrd="6" destOrd="0" presId="urn:microsoft.com/office/officeart/2005/8/layout/hProcess4"/>
    <dgm:cxn modelId="{9CC066B4-2DAF-41CB-9869-B5AEE0785619}" type="presParOf" srcId="{3525A76B-55C2-47CD-8210-0F97BA499392}" destId="{E508153D-39B4-44CC-8EC3-4D9C675E3650}" srcOrd="0" destOrd="0" presId="urn:microsoft.com/office/officeart/2005/8/layout/hProcess4"/>
    <dgm:cxn modelId="{31DA25A9-7E01-4442-BF6B-F5578BDA7F6D}" type="presParOf" srcId="{3525A76B-55C2-47CD-8210-0F97BA499392}" destId="{3224E872-CDCC-48F2-A6A3-78445E30FD60}" srcOrd="1" destOrd="0" presId="urn:microsoft.com/office/officeart/2005/8/layout/hProcess4"/>
    <dgm:cxn modelId="{520FD22E-8914-4987-B1C2-7D33C0358B66}" type="presParOf" srcId="{3525A76B-55C2-47CD-8210-0F97BA499392}" destId="{4152B184-59DE-48B0-B93F-0DE37EDF0E65}" srcOrd="2" destOrd="0" presId="urn:microsoft.com/office/officeart/2005/8/layout/hProcess4"/>
    <dgm:cxn modelId="{D96AD15B-4439-4489-BC46-32B5471701BA}" type="presParOf" srcId="{3525A76B-55C2-47CD-8210-0F97BA499392}" destId="{6E1A9686-05C9-4721-BAF4-2EBB482E1B5F}" srcOrd="3" destOrd="0" presId="urn:microsoft.com/office/officeart/2005/8/layout/hProcess4"/>
    <dgm:cxn modelId="{CDE86A57-FA04-4792-8142-0ACB5AC3904A}" type="presParOf" srcId="{3525A76B-55C2-47CD-8210-0F97BA499392}" destId="{4EE7FE6A-7FB9-4882-A85F-163F224A4A07}" srcOrd="4" destOrd="0" presId="urn:microsoft.com/office/officeart/2005/8/layout/hProcess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3BA7C72-8F4C-4976-B9FE-D0233B948AFF}">
      <dsp:nvSpPr>
        <dsp:cNvPr id="0" name=""/>
        <dsp:cNvSpPr/>
      </dsp:nvSpPr>
      <dsp:spPr>
        <a:xfrm>
          <a:off x="7700" y="895136"/>
          <a:ext cx="3325950" cy="248275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Char char="•"/>
          </a:pPr>
          <a:r>
            <a:rPr lang="en-US" sz="1700" kern="1200" dirty="0">
              <a:latin typeface="Arial" panose="020B0604020202020204" pitchFamily="34" charset="0"/>
            </a:rPr>
            <a:t>Rental assistance or temporary housing for up to 6 months </a:t>
          </a:r>
          <a:endParaRPr lang="en-US" sz="1700" kern="1200" dirty="0"/>
        </a:p>
        <a:p>
          <a:pPr marL="171450" lvl="1" indent="-171450" algn="l" defTabSz="755650">
            <a:lnSpc>
              <a:spcPct val="90000"/>
            </a:lnSpc>
            <a:spcBef>
              <a:spcPct val="0"/>
            </a:spcBef>
            <a:spcAft>
              <a:spcPct val="15000"/>
            </a:spcAft>
            <a:buChar char="•"/>
          </a:pPr>
          <a:r>
            <a:rPr lang="en-US" sz="1700" kern="1200" dirty="0">
              <a:latin typeface="Arial" panose="020B0604020202020204" pitchFamily="34" charset="0"/>
            </a:rPr>
            <a:t>Utility assistance for up to 6 months  </a:t>
          </a:r>
          <a:endParaRPr lang="en-US" sz="1700" kern="1200" dirty="0"/>
        </a:p>
        <a:p>
          <a:pPr marL="171450" lvl="1" indent="-171450" algn="l" defTabSz="755650">
            <a:lnSpc>
              <a:spcPct val="90000"/>
            </a:lnSpc>
            <a:spcBef>
              <a:spcPct val="0"/>
            </a:spcBef>
            <a:spcAft>
              <a:spcPct val="15000"/>
            </a:spcAft>
            <a:buChar char="•"/>
          </a:pPr>
          <a:r>
            <a:rPr lang="en-US" sz="1700" kern="1200" dirty="0">
              <a:latin typeface="Arial" panose="020B0604020202020204" pitchFamily="34" charset="0"/>
            </a:rPr>
            <a:t>Home modifications</a:t>
          </a:r>
        </a:p>
        <a:p>
          <a:pPr marL="171450" lvl="1" indent="-171450" algn="l" defTabSz="755650">
            <a:lnSpc>
              <a:spcPct val="90000"/>
            </a:lnSpc>
            <a:spcBef>
              <a:spcPct val="0"/>
            </a:spcBef>
            <a:spcAft>
              <a:spcPct val="15000"/>
            </a:spcAft>
            <a:buChar char="•"/>
          </a:pPr>
          <a:r>
            <a:rPr lang="en-US" sz="1700" kern="1200" dirty="0">
              <a:latin typeface="Arial" panose="020B0604020202020204" pitchFamily="34" charset="0"/>
            </a:rPr>
            <a:t>Pre-tenancy and tenancy support services</a:t>
          </a:r>
        </a:p>
        <a:p>
          <a:pPr marL="171450" lvl="1" indent="-171450" algn="l" defTabSz="755650">
            <a:lnSpc>
              <a:spcPct val="90000"/>
            </a:lnSpc>
            <a:spcBef>
              <a:spcPct val="0"/>
            </a:spcBef>
            <a:spcAft>
              <a:spcPct val="15000"/>
            </a:spcAft>
            <a:buChar char="•"/>
          </a:pPr>
          <a:r>
            <a:rPr lang="en-US" sz="1700" kern="1200" dirty="0">
              <a:latin typeface="Arial" panose="020B0604020202020204" pitchFamily="34" charset="0"/>
            </a:rPr>
            <a:t>Housing-focused navigation and/or case manager  </a:t>
          </a:r>
        </a:p>
      </dsp:txBody>
      <dsp:txXfrm>
        <a:off x="65874" y="953310"/>
        <a:ext cx="3209602" cy="2424577"/>
      </dsp:txXfrm>
    </dsp:sp>
    <dsp:sp modelId="{E39966EA-51DE-4DA2-A964-BBEE1F4DCC02}">
      <dsp:nvSpPr>
        <dsp:cNvPr id="0" name=""/>
        <dsp:cNvSpPr/>
      </dsp:nvSpPr>
      <dsp:spPr>
        <a:xfrm>
          <a:off x="7700" y="3377906"/>
          <a:ext cx="3325950" cy="1067583"/>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0" rIns="57150" bIns="0" numCol="1" spcCol="1270" anchor="ctr" anchorCtr="0">
          <a:noAutofit/>
        </a:bodyPr>
        <a:lstStyle/>
        <a:p>
          <a:pPr marL="0" lvl="0" indent="0" algn="l" defTabSz="2000250">
            <a:lnSpc>
              <a:spcPct val="90000"/>
            </a:lnSpc>
            <a:spcBef>
              <a:spcPct val="0"/>
            </a:spcBef>
            <a:spcAft>
              <a:spcPct val="35000"/>
            </a:spcAft>
            <a:buNone/>
          </a:pPr>
          <a:r>
            <a:rPr lang="en-US" sz="4500" kern="1200" dirty="0"/>
            <a:t>Housing</a:t>
          </a:r>
        </a:p>
      </dsp:txBody>
      <dsp:txXfrm>
        <a:off x="7700" y="3377906"/>
        <a:ext cx="2342218" cy="1067583"/>
      </dsp:txXfrm>
    </dsp:sp>
    <dsp:sp modelId="{80D0C792-44DB-4BB4-9C87-5109CD994103}">
      <dsp:nvSpPr>
        <dsp:cNvPr id="0" name=""/>
        <dsp:cNvSpPr/>
      </dsp:nvSpPr>
      <dsp:spPr>
        <a:xfrm>
          <a:off x="2444004" y="3547451"/>
          <a:ext cx="1164082" cy="1164082"/>
        </a:xfrm>
        <a:prstGeom prst="ellipse">
          <a:avLst/>
        </a:prstGeom>
        <a:blipFill>
          <a:blip xmlns:r="http://schemas.openxmlformats.org/officeDocument/2006/relationships" r:embed="rId1">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9DB2CF56-DF8D-4D54-A454-D5D4C7F40813}">
      <dsp:nvSpPr>
        <dsp:cNvPr id="0" name=""/>
        <dsp:cNvSpPr/>
      </dsp:nvSpPr>
      <dsp:spPr>
        <a:xfrm>
          <a:off x="3896481" y="895136"/>
          <a:ext cx="3325950" cy="248275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Font typeface="Arial" panose="020B0604020202020204" pitchFamily="34" charset="0"/>
            <a:buChar char="•"/>
          </a:pPr>
          <a:r>
            <a:rPr lang="en-US" sz="1700" kern="1200" dirty="0"/>
            <a:t>Community-based food resources</a:t>
          </a:r>
        </a:p>
        <a:p>
          <a:pPr marL="171450" lvl="1" indent="-171450" algn="l" defTabSz="755650">
            <a:lnSpc>
              <a:spcPct val="90000"/>
            </a:lnSpc>
            <a:spcBef>
              <a:spcPct val="0"/>
            </a:spcBef>
            <a:spcAft>
              <a:spcPct val="15000"/>
            </a:spcAft>
            <a:buFont typeface="Arial" panose="020B0604020202020204" pitchFamily="34" charset="0"/>
            <a:buChar char="•"/>
          </a:pPr>
          <a:r>
            <a:rPr lang="en-US" sz="1700" kern="1200" dirty="0"/>
            <a:t>Nutrition and cooking education   </a:t>
          </a:r>
        </a:p>
        <a:p>
          <a:pPr marL="171450" lvl="1" indent="-171450" algn="l" defTabSz="755650">
            <a:lnSpc>
              <a:spcPct val="90000"/>
            </a:lnSpc>
            <a:spcBef>
              <a:spcPct val="0"/>
            </a:spcBef>
            <a:spcAft>
              <a:spcPct val="15000"/>
            </a:spcAft>
            <a:buChar char="•"/>
          </a:pPr>
          <a:r>
            <a:rPr lang="en-US" sz="1700" kern="1200" dirty="0"/>
            <a:t>Fruit and vegetable prescriptions for up to 6 months, and healthy food boxes/meals   </a:t>
          </a:r>
        </a:p>
        <a:p>
          <a:pPr marL="171450" lvl="1" indent="-171450" algn="l" defTabSz="755650">
            <a:lnSpc>
              <a:spcPct val="90000"/>
            </a:lnSpc>
            <a:spcBef>
              <a:spcPct val="0"/>
            </a:spcBef>
            <a:spcAft>
              <a:spcPct val="15000"/>
            </a:spcAft>
            <a:buChar char="•"/>
          </a:pPr>
          <a:r>
            <a:rPr lang="en-US" sz="1700" kern="1200" dirty="0"/>
            <a:t>Medically tailored meal delivery  </a:t>
          </a:r>
        </a:p>
      </dsp:txBody>
      <dsp:txXfrm>
        <a:off x="3954655" y="953310"/>
        <a:ext cx="3209602" cy="2424577"/>
      </dsp:txXfrm>
    </dsp:sp>
    <dsp:sp modelId="{4408DD52-E5DB-451E-8C5A-7CF320D32183}">
      <dsp:nvSpPr>
        <dsp:cNvPr id="0" name=""/>
        <dsp:cNvSpPr/>
      </dsp:nvSpPr>
      <dsp:spPr>
        <a:xfrm>
          <a:off x="3896481" y="3377906"/>
          <a:ext cx="3325950" cy="1067583"/>
        </a:xfrm>
        <a:prstGeom prst="rect">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0" rIns="57150" bIns="0" numCol="1" spcCol="1270" anchor="ctr" anchorCtr="0">
          <a:noAutofit/>
        </a:bodyPr>
        <a:lstStyle/>
        <a:p>
          <a:pPr marL="0" lvl="0" indent="0" algn="l" defTabSz="2000250">
            <a:lnSpc>
              <a:spcPct val="90000"/>
            </a:lnSpc>
            <a:spcBef>
              <a:spcPct val="0"/>
            </a:spcBef>
            <a:spcAft>
              <a:spcPct val="35000"/>
            </a:spcAft>
            <a:buNone/>
          </a:pPr>
          <a:r>
            <a:rPr lang="en-US" sz="4500" kern="1200" dirty="0"/>
            <a:t>Food </a:t>
          </a:r>
        </a:p>
      </dsp:txBody>
      <dsp:txXfrm>
        <a:off x="3896481" y="3377906"/>
        <a:ext cx="2342218" cy="1067583"/>
      </dsp:txXfrm>
    </dsp:sp>
    <dsp:sp modelId="{D2BF861F-08C5-4F1F-AEAB-7A5E8691000A}">
      <dsp:nvSpPr>
        <dsp:cNvPr id="0" name=""/>
        <dsp:cNvSpPr/>
      </dsp:nvSpPr>
      <dsp:spPr>
        <a:xfrm>
          <a:off x="6066979" y="3504916"/>
          <a:ext cx="1164082" cy="1164082"/>
        </a:xfrm>
        <a:prstGeom prst="ellipse">
          <a:avLst/>
        </a:prstGeom>
        <a:blipFill>
          <a:blip xmlns:r="http://schemas.openxmlformats.org/officeDocument/2006/relationships" r:embed="rId3">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0E06029-C886-4066-950D-FE20D8D9082A}">
      <dsp:nvSpPr>
        <dsp:cNvPr id="0" name=""/>
        <dsp:cNvSpPr/>
      </dsp:nvSpPr>
      <dsp:spPr>
        <a:xfrm>
          <a:off x="7785262" y="895136"/>
          <a:ext cx="3325950" cy="2482751"/>
        </a:xfrm>
        <a:prstGeom prst="round2SameRect">
          <a:avLst>
            <a:gd name="adj1" fmla="val 8000"/>
            <a:gd name="adj2" fmla="val 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590" tIns="64770" rIns="21590" bIns="21590" numCol="1" spcCol="1270" anchor="t" anchorCtr="0">
          <a:noAutofit/>
        </a:bodyPr>
        <a:lstStyle/>
        <a:p>
          <a:pPr marL="171450" lvl="1" indent="-171450" algn="l" defTabSz="755650">
            <a:lnSpc>
              <a:spcPct val="90000"/>
            </a:lnSpc>
            <a:spcBef>
              <a:spcPct val="0"/>
            </a:spcBef>
            <a:spcAft>
              <a:spcPct val="15000"/>
            </a:spcAft>
            <a:buFont typeface="Arial" panose="020B0604020202020204" pitchFamily="34" charset="0"/>
            <a:buChar char="•"/>
          </a:pPr>
          <a:r>
            <a:rPr lang="en-US" sz="1700" kern="1200" dirty="0"/>
            <a:t>Payment for devices that maintain healthy temperatures and clean air, including air conditioners, heaters, air filters and generators to operate devices when power outages occur  </a:t>
          </a:r>
        </a:p>
      </dsp:txBody>
      <dsp:txXfrm>
        <a:off x="7843436" y="953310"/>
        <a:ext cx="3209602" cy="2424577"/>
      </dsp:txXfrm>
    </dsp:sp>
    <dsp:sp modelId="{7C65F45D-EAE0-4CF7-85B3-C7F873CD1B8A}">
      <dsp:nvSpPr>
        <dsp:cNvPr id="0" name=""/>
        <dsp:cNvSpPr/>
      </dsp:nvSpPr>
      <dsp:spPr>
        <a:xfrm>
          <a:off x="7785262" y="3358657"/>
          <a:ext cx="3325950" cy="1067583"/>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1450" tIns="0" rIns="57150" bIns="0" numCol="1" spcCol="1270" anchor="ctr" anchorCtr="0">
          <a:noAutofit/>
        </a:bodyPr>
        <a:lstStyle/>
        <a:p>
          <a:pPr marL="0" lvl="0" indent="0" algn="l" defTabSz="2000250">
            <a:lnSpc>
              <a:spcPct val="90000"/>
            </a:lnSpc>
            <a:spcBef>
              <a:spcPct val="0"/>
            </a:spcBef>
            <a:spcAft>
              <a:spcPct val="35000"/>
            </a:spcAft>
            <a:buNone/>
          </a:pPr>
          <a:r>
            <a:rPr lang="en-US" sz="4500" kern="1200" dirty="0"/>
            <a:t>Climate</a:t>
          </a:r>
        </a:p>
      </dsp:txBody>
      <dsp:txXfrm>
        <a:off x="7785262" y="3358657"/>
        <a:ext cx="2342218" cy="1067583"/>
      </dsp:txXfrm>
    </dsp:sp>
    <dsp:sp modelId="{E411825A-0062-4F16-AC97-7E1C2ACF9970}">
      <dsp:nvSpPr>
        <dsp:cNvPr id="0" name=""/>
        <dsp:cNvSpPr/>
      </dsp:nvSpPr>
      <dsp:spPr>
        <a:xfrm>
          <a:off x="10221566" y="3547451"/>
          <a:ext cx="1164082" cy="1164082"/>
        </a:xfrm>
        <a:prstGeom prst="ellipse">
          <a:avLst/>
        </a:prstGeom>
        <a:blipFill>
          <a:blip xmlns:r="http://schemas.openxmlformats.org/officeDocument/2006/relationships" r:embed="rId5">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F751D2-049C-41B8-AF96-24D7045E60F0}">
      <dsp:nvSpPr>
        <dsp:cNvPr id="0" name=""/>
        <dsp:cNvSpPr/>
      </dsp:nvSpPr>
      <dsp:spPr>
        <a:xfrm>
          <a:off x="1354666" y="0"/>
          <a:ext cx="5418667" cy="5418667"/>
        </a:xfrm>
        <a:prstGeom prst="ellipse">
          <a:avLst/>
        </a:prstGeom>
        <a:solidFill>
          <a:schemeClr val="accent1"/>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endParaRPr lang="en-US" sz="3600" b="1" kern="1200" dirty="0"/>
        </a:p>
        <a:p>
          <a:pPr marL="0" lvl="0" indent="0" algn="ctr" defTabSz="1600200">
            <a:lnSpc>
              <a:spcPct val="90000"/>
            </a:lnSpc>
            <a:spcBef>
              <a:spcPct val="0"/>
            </a:spcBef>
            <a:spcAft>
              <a:spcPct val="35000"/>
            </a:spcAft>
            <a:buNone/>
          </a:pPr>
          <a:endParaRPr lang="en-US" sz="3600" b="1" kern="1200" dirty="0"/>
        </a:p>
        <a:p>
          <a:pPr marL="0" lvl="0" indent="0" algn="ctr" defTabSz="1600200" rtl="0">
            <a:lnSpc>
              <a:spcPct val="90000"/>
            </a:lnSpc>
            <a:spcBef>
              <a:spcPct val="0"/>
            </a:spcBef>
            <a:spcAft>
              <a:spcPct val="35000"/>
            </a:spcAft>
            <a:buNone/>
          </a:pPr>
          <a:r>
            <a:rPr lang="en-US" sz="3200" b="1" kern="1200" dirty="0"/>
            <a:t>All </a:t>
          </a:r>
          <a:r>
            <a:rPr lang="en-US" sz="3200" b="1" kern="1200" dirty="0">
              <a:latin typeface="Arial" panose="020B0604020202020204"/>
            </a:rPr>
            <a:t>CCO </a:t>
          </a:r>
          <a:r>
            <a:rPr lang="en-US" sz="3200" b="1" kern="1200" dirty="0"/>
            <a:t>Members</a:t>
          </a:r>
          <a:endParaRPr lang="en-US" sz="1600" b="1" kern="1200" dirty="0"/>
        </a:p>
        <a:p>
          <a:pPr marL="0" lvl="0" indent="0" algn="ctr" defTabSz="1600200" rtl="0">
            <a:lnSpc>
              <a:spcPct val="90000"/>
            </a:lnSpc>
            <a:spcBef>
              <a:spcPct val="0"/>
            </a:spcBef>
            <a:spcAft>
              <a:spcPct val="35000"/>
            </a:spcAft>
            <a:buNone/>
          </a:pPr>
          <a:r>
            <a:rPr lang="en-US" sz="1600" b="1" kern="1200" dirty="0"/>
            <a:t>(HRS flexible services request eligible)</a:t>
          </a:r>
          <a:endParaRPr lang="en-US" sz="1800" kern="1200" dirty="0"/>
        </a:p>
      </dsp:txBody>
      <dsp:txXfrm>
        <a:off x="2641599" y="406400"/>
        <a:ext cx="2844800" cy="921173"/>
      </dsp:txXfrm>
    </dsp:sp>
    <dsp:sp modelId="{BCC5881A-A0D3-49AC-B8B8-0882B2C1464A}">
      <dsp:nvSpPr>
        <dsp:cNvPr id="0" name=""/>
        <dsp:cNvSpPr/>
      </dsp:nvSpPr>
      <dsp:spPr>
        <a:xfrm>
          <a:off x="2829559" y="3205371"/>
          <a:ext cx="2468880" cy="2194560"/>
        </a:xfrm>
        <a:prstGeom prst="ellipse">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US" sz="2000" b="1" kern="1200" dirty="0"/>
            <a:t>Transition Populations</a:t>
          </a:r>
          <a:endParaRPr lang="en-US" sz="1400" b="1" kern="1200" dirty="0"/>
        </a:p>
        <a:p>
          <a:pPr marL="0" lvl="0" indent="0" algn="ctr" defTabSz="889000">
            <a:lnSpc>
              <a:spcPct val="90000"/>
            </a:lnSpc>
            <a:spcBef>
              <a:spcPct val="0"/>
            </a:spcBef>
            <a:spcAft>
              <a:spcPct val="35000"/>
            </a:spcAft>
            <a:buNone/>
          </a:pPr>
          <a:r>
            <a:rPr lang="en-US" sz="1400" b="1" kern="1200" dirty="0"/>
            <a:t>(HRSN services eligible)</a:t>
          </a:r>
          <a:endParaRPr lang="en-US" sz="1800" kern="1200" dirty="0"/>
        </a:p>
      </dsp:txBody>
      <dsp:txXfrm>
        <a:off x="3191119" y="3754011"/>
        <a:ext cx="1745761" cy="10972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C3D764-7802-4E9E-AD7D-B95FABAB72D5}">
      <dsp:nvSpPr>
        <dsp:cNvPr id="0" name=""/>
        <dsp:cNvSpPr/>
      </dsp:nvSpPr>
      <dsp:spPr>
        <a:xfrm>
          <a:off x="5496" y="1879725"/>
          <a:ext cx="2300700" cy="1897596"/>
        </a:xfrm>
        <a:prstGeom prst="roundRect">
          <a:avLst>
            <a:gd name="adj" fmla="val 10000"/>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a:t>Waiver Approved</a:t>
          </a:r>
        </a:p>
      </dsp:txBody>
      <dsp:txXfrm>
        <a:off x="49165" y="1923394"/>
        <a:ext cx="2213362" cy="1403630"/>
      </dsp:txXfrm>
    </dsp:sp>
    <dsp:sp modelId="{183CDE2A-8F3F-4262-846B-E357CA48051F}">
      <dsp:nvSpPr>
        <dsp:cNvPr id="0" name=""/>
        <dsp:cNvSpPr/>
      </dsp:nvSpPr>
      <dsp:spPr>
        <a:xfrm>
          <a:off x="1295599" y="2321508"/>
          <a:ext cx="2552262" cy="2552262"/>
        </a:xfrm>
        <a:prstGeom prst="leftCircularArrow">
          <a:avLst>
            <a:gd name="adj1" fmla="val 3213"/>
            <a:gd name="adj2" fmla="val 395922"/>
            <a:gd name="adj3" fmla="val 2171432"/>
            <a:gd name="adj4" fmla="val 9024489"/>
            <a:gd name="adj5" fmla="val 3748"/>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450DC93-C9FC-4661-8961-0FF2E607541D}">
      <dsp:nvSpPr>
        <dsp:cNvPr id="0" name=""/>
        <dsp:cNvSpPr/>
      </dsp:nvSpPr>
      <dsp:spPr>
        <a:xfrm>
          <a:off x="516763" y="3370694"/>
          <a:ext cx="2045067" cy="813255"/>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33020" rIns="49530" bIns="33020" numCol="1" spcCol="1270" anchor="ctr" anchorCtr="0">
          <a:noAutofit/>
        </a:bodyPr>
        <a:lstStyle/>
        <a:p>
          <a:pPr marL="0" lvl="0" indent="0" algn="ctr" defTabSz="1155700">
            <a:lnSpc>
              <a:spcPct val="90000"/>
            </a:lnSpc>
            <a:spcBef>
              <a:spcPct val="0"/>
            </a:spcBef>
            <a:spcAft>
              <a:spcPct val="35000"/>
            </a:spcAft>
            <a:buNone/>
          </a:pPr>
          <a:r>
            <a:rPr lang="en-US" sz="2600" kern="1200" dirty="0"/>
            <a:t>Oct 2022</a:t>
          </a:r>
        </a:p>
      </dsp:txBody>
      <dsp:txXfrm>
        <a:off x="540582" y="3394513"/>
        <a:ext cx="1997429" cy="765617"/>
      </dsp:txXfrm>
    </dsp:sp>
    <dsp:sp modelId="{12B08BC1-4401-40FF-978F-6B39B3DA4F35}">
      <dsp:nvSpPr>
        <dsp:cNvPr id="0" name=""/>
        <dsp:cNvSpPr/>
      </dsp:nvSpPr>
      <dsp:spPr>
        <a:xfrm>
          <a:off x="2952300" y="1879725"/>
          <a:ext cx="2300700" cy="1897596"/>
        </a:xfrm>
        <a:prstGeom prst="roundRect">
          <a:avLst>
            <a:gd name="adj" fmla="val 10000"/>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a:t>EPSDT Go Live</a:t>
          </a:r>
        </a:p>
      </dsp:txBody>
      <dsp:txXfrm>
        <a:off x="2995969" y="2330021"/>
        <a:ext cx="2213362" cy="1403630"/>
      </dsp:txXfrm>
    </dsp:sp>
    <dsp:sp modelId="{0E5D834D-87C9-4C41-90E8-697B18C08670}">
      <dsp:nvSpPr>
        <dsp:cNvPr id="0" name=""/>
        <dsp:cNvSpPr/>
      </dsp:nvSpPr>
      <dsp:spPr>
        <a:xfrm>
          <a:off x="4223231" y="708872"/>
          <a:ext cx="2846241" cy="2846241"/>
        </a:xfrm>
        <a:prstGeom prst="circularArrow">
          <a:avLst>
            <a:gd name="adj1" fmla="val 2881"/>
            <a:gd name="adj2" fmla="val 352265"/>
            <a:gd name="adj3" fmla="val 19472224"/>
            <a:gd name="adj4" fmla="val 12575511"/>
            <a:gd name="adj5" fmla="val 3361"/>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60842358-05B8-4AE9-AD7B-70B435B9EFAB}">
      <dsp:nvSpPr>
        <dsp:cNvPr id="0" name=""/>
        <dsp:cNvSpPr/>
      </dsp:nvSpPr>
      <dsp:spPr>
        <a:xfrm>
          <a:off x="3463567" y="1473097"/>
          <a:ext cx="2045067" cy="813255"/>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33020" rIns="49530" bIns="33020" numCol="1" spcCol="1270" anchor="ctr" anchorCtr="0">
          <a:noAutofit/>
        </a:bodyPr>
        <a:lstStyle/>
        <a:p>
          <a:pPr marL="0" lvl="0" indent="0" algn="ctr" defTabSz="1155700">
            <a:lnSpc>
              <a:spcPct val="90000"/>
            </a:lnSpc>
            <a:spcBef>
              <a:spcPct val="0"/>
            </a:spcBef>
            <a:spcAft>
              <a:spcPct val="35000"/>
            </a:spcAft>
            <a:buNone/>
          </a:pPr>
          <a:r>
            <a:rPr lang="en-US" sz="2600" kern="1200" dirty="0"/>
            <a:t>Jan 2023</a:t>
          </a:r>
        </a:p>
      </dsp:txBody>
      <dsp:txXfrm>
        <a:off x="3487386" y="1496916"/>
        <a:ext cx="1997429" cy="765617"/>
      </dsp:txXfrm>
    </dsp:sp>
    <dsp:sp modelId="{2FECC8BA-3A32-41D8-9807-BF67D80663A7}">
      <dsp:nvSpPr>
        <dsp:cNvPr id="0" name=""/>
        <dsp:cNvSpPr/>
      </dsp:nvSpPr>
      <dsp:spPr>
        <a:xfrm>
          <a:off x="5899104" y="1879725"/>
          <a:ext cx="2300700" cy="1897596"/>
        </a:xfrm>
        <a:prstGeom prst="roundRect">
          <a:avLst>
            <a:gd name="adj" fmla="val 10000"/>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PHE Ended (tentative)</a:t>
          </a:r>
        </a:p>
        <a:p>
          <a:pPr marL="228600" lvl="1" indent="-228600" algn="l" defTabSz="889000">
            <a:lnSpc>
              <a:spcPct val="90000"/>
            </a:lnSpc>
            <a:spcBef>
              <a:spcPct val="0"/>
            </a:spcBef>
            <a:spcAft>
              <a:spcPct val="15000"/>
            </a:spcAft>
            <a:buChar char="•"/>
          </a:pPr>
          <a:r>
            <a:rPr lang="en-US" sz="2000" kern="1200" dirty="0"/>
            <a:t>Redetermination</a:t>
          </a:r>
        </a:p>
        <a:p>
          <a:pPr marL="228600" lvl="1" indent="-228600" algn="l" defTabSz="889000">
            <a:lnSpc>
              <a:spcPct val="90000"/>
            </a:lnSpc>
            <a:spcBef>
              <a:spcPct val="0"/>
            </a:spcBef>
            <a:spcAft>
              <a:spcPct val="15000"/>
            </a:spcAft>
            <a:buChar char="•"/>
          </a:pPr>
          <a:r>
            <a:rPr lang="en-US" sz="2000" kern="1200" dirty="0"/>
            <a:t>New CE Begins</a:t>
          </a:r>
        </a:p>
      </dsp:txBody>
      <dsp:txXfrm>
        <a:off x="5942773" y="1923394"/>
        <a:ext cx="2213362" cy="1403630"/>
      </dsp:txXfrm>
    </dsp:sp>
    <dsp:sp modelId="{68B66796-B514-4797-943C-94D6EFCDC1C5}">
      <dsp:nvSpPr>
        <dsp:cNvPr id="0" name=""/>
        <dsp:cNvSpPr/>
      </dsp:nvSpPr>
      <dsp:spPr>
        <a:xfrm>
          <a:off x="7189207" y="2321508"/>
          <a:ext cx="2552262" cy="2552262"/>
        </a:xfrm>
        <a:prstGeom prst="leftCircularArrow">
          <a:avLst>
            <a:gd name="adj1" fmla="val 3213"/>
            <a:gd name="adj2" fmla="val 395922"/>
            <a:gd name="adj3" fmla="val 2171432"/>
            <a:gd name="adj4" fmla="val 9024489"/>
            <a:gd name="adj5" fmla="val 3748"/>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0E4F28B-5CCC-412F-AFA2-E64B47E1DE16}">
      <dsp:nvSpPr>
        <dsp:cNvPr id="0" name=""/>
        <dsp:cNvSpPr/>
      </dsp:nvSpPr>
      <dsp:spPr>
        <a:xfrm>
          <a:off x="6410371" y="3370694"/>
          <a:ext cx="2045067" cy="813255"/>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33020" rIns="49530" bIns="33020" numCol="1" spcCol="1270" anchor="ctr" anchorCtr="0">
          <a:noAutofit/>
        </a:bodyPr>
        <a:lstStyle/>
        <a:p>
          <a:pPr marL="0" lvl="0" indent="0" algn="ctr" defTabSz="1155700">
            <a:lnSpc>
              <a:spcPct val="90000"/>
            </a:lnSpc>
            <a:spcBef>
              <a:spcPct val="0"/>
            </a:spcBef>
            <a:spcAft>
              <a:spcPct val="35000"/>
            </a:spcAft>
            <a:buNone/>
          </a:pPr>
          <a:r>
            <a:rPr lang="en-US" sz="2600" kern="1200" dirty="0"/>
            <a:t>Spring 2023</a:t>
          </a:r>
        </a:p>
      </dsp:txBody>
      <dsp:txXfrm>
        <a:off x="6434190" y="3394513"/>
        <a:ext cx="1997429" cy="765617"/>
      </dsp:txXfrm>
    </dsp:sp>
    <dsp:sp modelId="{3224E872-CDCC-48F2-A6A3-78445E30FD60}">
      <dsp:nvSpPr>
        <dsp:cNvPr id="0" name=""/>
        <dsp:cNvSpPr/>
      </dsp:nvSpPr>
      <dsp:spPr>
        <a:xfrm>
          <a:off x="8845908" y="1879725"/>
          <a:ext cx="2300700" cy="1897596"/>
        </a:xfrm>
        <a:prstGeom prst="roundRect">
          <a:avLst>
            <a:gd name="adj" fmla="val 10000"/>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t" anchorCtr="0">
          <a:noAutofit/>
        </a:bodyPr>
        <a:lstStyle/>
        <a:p>
          <a:pPr marL="228600" lvl="1" indent="-228600" algn="l" defTabSz="889000">
            <a:lnSpc>
              <a:spcPct val="90000"/>
            </a:lnSpc>
            <a:spcBef>
              <a:spcPct val="0"/>
            </a:spcBef>
            <a:spcAft>
              <a:spcPct val="15000"/>
            </a:spcAft>
            <a:buChar char="•"/>
          </a:pPr>
          <a:endParaRPr lang="en-US" sz="2000" kern="1200" dirty="0"/>
        </a:p>
        <a:p>
          <a:pPr marL="228600" lvl="1" indent="-228600" algn="l" defTabSz="889000">
            <a:lnSpc>
              <a:spcPct val="90000"/>
            </a:lnSpc>
            <a:spcBef>
              <a:spcPct val="0"/>
            </a:spcBef>
            <a:spcAft>
              <a:spcPct val="15000"/>
            </a:spcAft>
            <a:buChar char="•"/>
          </a:pPr>
          <a:r>
            <a:rPr lang="en-US" sz="2000" kern="1200" dirty="0"/>
            <a:t>HRSN Benefits Go-live</a:t>
          </a:r>
        </a:p>
      </dsp:txBody>
      <dsp:txXfrm>
        <a:off x="8889577" y="2330021"/>
        <a:ext cx="2213362" cy="1403630"/>
      </dsp:txXfrm>
    </dsp:sp>
    <dsp:sp modelId="{6E1A9686-05C9-4721-BAF4-2EBB482E1B5F}">
      <dsp:nvSpPr>
        <dsp:cNvPr id="0" name=""/>
        <dsp:cNvSpPr/>
      </dsp:nvSpPr>
      <dsp:spPr>
        <a:xfrm>
          <a:off x="9357175" y="1473097"/>
          <a:ext cx="2045067" cy="813255"/>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33020" rIns="49530" bIns="33020" numCol="1" spcCol="1270" anchor="ctr" anchorCtr="0">
          <a:noAutofit/>
        </a:bodyPr>
        <a:lstStyle/>
        <a:p>
          <a:pPr marL="0" lvl="0" indent="0" algn="ctr" defTabSz="1155700">
            <a:lnSpc>
              <a:spcPct val="90000"/>
            </a:lnSpc>
            <a:spcBef>
              <a:spcPct val="0"/>
            </a:spcBef>
            <a:spcAft>
              <a:spcPct val="35000"/>
            </a:spcAft>
            <a:buNone/>
          </a:pPr>
          <a:r>
            <a:rPr lang="en-US" sz="2600" kern="1200" dirty="0"/>
            <a:t>January 2024</a:t>
          </a:r>
        </a:p>
      </dsp:txBody>
      <dsp:txXfrm>
        <a:off x="9380994" y="1496916"/>
        <a:ext cx="1997429" cy="765617"/>
      </dsp:txXfrm>
    </dsp:sp>
  </dsp:spTree>
</dsp:drawing>
</file>

<file path=ppt/diagrams/layout1.xml><?xml version="1.0" encoding="utf-8"?>
<dgm:layoutDef xmlns:dgm="http://schemas.openxmlformats.org/drawingml/2006/diagram" xmlns:a="http://schemas.openxmlformats.org/drawingml/2006/main" uniqueId="urn:microsoft.com/office/officeart/2005/8/layout/bList2">
  <dgm:title val=""/>
  <dgm:desc val=""/>
  <dgm:catLst>
    <dgm:cat type="list" pri="7000"/>
    <dgm:cat type="convert" pri="16000"/>
    <dgm:cat type="picture" pri="28000"/>
    <dgm:cat type="pictureconvert" pri="28000"/>
  </dgm:catLst>
  <dgm:sampData useDef="1">
    <dgm:dataModel>
      <dgm:pt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dir/>
      <dgm:animLvl val="lvl"/>
      <dgm:resizeHandles val="exact"/>
    </dgm:varLst>
    <dgm:choose name="Name0">
      <dgm:if name="Name1" axis="self"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compNode" refType="w"/>
      <dgm:constr type="w" for="ch" ptType="sibTrans" refType="w" refFor="ch" refForName="compNode" op="equ" fact="0.08"/>
      <dgm:constr type="sp" refType="w" refFor="ch" refForName="compNode" op="equ" fact="0.16"/>
      <dgm:constr type="primFontSz" for="des" forName="parentText" op="equ" val="65"/>
      <dgm:constr type="primFontSz" for="des" forName="childRect" op="equ" val="65"/>
    </dgm:constrLst>
    <dgm:ruleLst/>
    <dgm:forEach name="nodesForEach" axis="ch" ptType="node">
      <dgm:layoutNode name="compNode">
        <dgm:alg type="composite">
          <dgm:param type="ar" val="0.943"/>
        </dgm:alg>
        <dgm:shape xmlns:r="http://schemas.openxmlformats.org/officeDocument/2006/relationships" r:blip="">
          <dgm:adjLst/>
        </dgm:shape>
        <dgm:presOf/>
        <dgm:choose name="Name3">
          <dgm:if name="Name4" axis="self" func="var" arg="dir" op="equ" val="norm">
            <dgm:constrLst>
              <dgm:constr type="w" val="1"/>
              <dgm:constr type="h" refType="w" fact="1.06"/>
              <dgm:constr type="h" for="ch" forName="childRect" refType="h" fact="0.65"/>
              <dgm:constr type="w" for="ch" forName="childRect" refType="w" fact="0.923"/>
              <dgm:constr type="l" for="ch" forName="childRect"/>
              <dgm:constr type="t" for="ch" forName="childRect"/>
              <dgm:constr type="w" for="ch" forName="parentText" refType="w" fact="0.65"/>
              <dgm:constr type="h" for="ch" forName="parentText" refType="h" refFor="ch" refForName="childRect" fact="0.43"/>
              <dgm:constr type="l" for="ch" forName="parentText"/>
              <dgm:constr type="t" for="ch" forName="parentText" refType="h" refFor="ch" refForName="childRect"/>
              <dgm:constr type="w" for="ch" forName="parentRect" refType="w" fact="0.923"/>
              <dgm:constr type="h" for="ch" forName="parentRect" refType="h" refFor="ch" refForName="parentText"/>
              <dgm:constr type="l" for="ch" forName="parentRect"/>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r" for="ch" forName="adorn" refType="w"/>
            </dgm:constrLst>
          </dgm:if>
          <dgm:else name="Name5">
            <dgm:constrLst>
              <dgm:constr type="w" val="1"/>
              <dgm:constr type="h" refType="w" fact="1.06"/>
              <dgm:constr type="h" for="ch" forName="childRect" refType="h" fact="0.65"/>
              <dgm:constr type="w" for="ch" forName="childRect" refType="w" fact="0.923"/>
              <dgm:constr type="r" for="ch" forName="childRect" refType="w"/>
              <dgm:constr type="t" for="ch" forName="childRect"/>
              <dgm:constr type="w" for="ch" forName="parentText" refType="w" fact="0.65"/>
              <dgm:constr type="h" for="ch" forName="parentText" refType="h" refFor="ch" refForName="childRect" fact="0.43"/>
              <dgm:constr type="r" for="ch" forName="parentText" refType="w"/>
              <dgm:constr type="t" for="ch" forName="parentText" refType="h" refFor="ch" refForName="childRect"/>
              <dgm:constr type="w" for="ch" forName="parentRect" refType="w" fact="0.923"/>
              <dgm:constr type="h" for="ch" forName="parentRect" refType="h" refFor="ch" refForName="parentText"/>
              <dgm:constr type="r" for="ch" forName="parentRect" refType="w"/>
              <dgm:constr type="t" for="ch" forName="parentRect" refType="t" refFor="ch" refForName="parentText"/>
              <dgm:constr type="w" for="ch" forName="adorn" refType="w" refFor="ch" refForName="parentRect" fact="0.35"/>
              <dgm:constr type="h" for="ch" forName="adorn" refType="w" refFor="ch" refForName="parentRect" fact="0.35"/>
              <dgm:constr type="b" for="ch" forName="adorn" refType="h"/>
              <dgm:constr type="l" for="ch" forName="adorn"/>
            </dgm:constrLst>
          </dgm:else>
        </dgm:choose>
        <dgm:ruleLst/>
        <dgm:layoutNode name="childRect" styleLbl="bgAcc1">
          <dgm:varLst>
            <dgm:bulletEnabled val="1"/>
          </dgm:varLst>
          <dgm:alg type="tx">
            <dgm:param type="stBulletLvl" val="1"/>
          </dgm:alg>
          <dgm:shape xmlns:r="http://schemas.openxmlformats.org/officeDocument/2006/relationships" type="round2SameRect" r:blip="">
            <dgm:adjLst>
              <dgm:adj idx="1" val="0.08"/>
            </dgm:adjLst>
          </dgm:shape>
          <dgm:presOf axis="des" ptType="node"/>
          <dgm:constrLst>
            <dgm:constr type="secFontSz" refType="primFontSz"/>
            <dgm:constr type="tMarg" refType="primFontSz" fact="0.3"/>
            <dgm:constr type="bMarg" refType="primFontSz" fact="0.1"/>
            <dgm:constr type="lMarg" refType="primFontSz" fact="0.1"/>
            <dgm:constr type="rMarg" refType="primFontSz" fact="0.1"/>
          </dgm:constrLst>
          <dgm:ruleLst>
            <dgm:rule type="primFontSz" val="5" fact="NaN" max="NaN"/>
          </dgm:ruleLst>
        </dgm:layoutNode>
        <dgm:layoutNode name="parentText">
          <dgm:varLst>
            <dgm:chMax val="0"/>
            <dgm:bulletEnabled val="1"/>
          </dgm:varLst>
          <dgm:choose name="Name6">
            <dgm:if name="Name7" func="var" arg="dir" op="equ" val="norm">
              <dgm:alg type="tx">
                <dgm:param type="parTxLTRAlign" val="l"/>
                <dgm:param type="parTxRTLAlign" val="l"/>
              </dgm:alg>
            </dgm:if>
            <dgm:else name="Name8">
              <dgm:alg type="tx">
                <dgm:param type="parTxLTRAlign" val="r"/>
                <dgm:param type="parTxRTLAlign" val="r"/>
              </dgm:alg>
            </dgm:else>
          </dgm:choose>
          <dgm:shape xmlns:r="http://schemas.openxmlformats.org/officeDocument/2006/relationships" type="rect" r:blip="" zOrderOff="1" hideGeom="1">
            <dgm:adjLst/>
          </dgm:shape>
          <dgm:presOf axis="self" ptType="node"/>
          <dgm:constrLst>
            <dgm:constr type="tMarg"/>
            <dgm:constr type="bMarg"/>
            <dgm:constr type="lMarg" refType="primFontSz" fact="0.3"/>
            <dgm:constr type="rMarg" refType="primFontSz" fact="0.1"/>
          </dgm:constrLst>
          <dgm:ruleLst>
            <dgm:rule type="primFontSz" val="5" fact="NaN" max="NaN"/>
          </dgm:ruleLst>
        </dgm:layoutNode>
        <dgm:layoutNode name="parentRect" styleLbl="alignNode1">
          <dgm:alg type="sp"/>
          <dgm:shape xmlns:r="http://schemas.openxmlformats.org/officeDocument/2006/relationships" type="rect" r:blip="">
            <dgm:adjLst/>
          </dgm:shape>
          <dgm:presOf axis="self" ptType="node"/>
          <dgm:constrLst/>
          <dgm:ruleLst/>
        </dgm:layoutNode>
        <dgm:layoutNode name="adorn" styleLbl="fgAccFollowNod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constr type="w" val="1"/>
            <dgm:constr type="h" refType="w"/>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3.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0.31194</cdr:x>
      <cdr:y>0.5192</cdr:y>
    </cdr:from>
    <cdr:to>
      <cdr:x>0.41291</cdr:x>
      <cdr:y>0.59148</cdr:y>
    </cdr:to>
    <cdr:sp macro="" textlink="">
      <cdr:nvSpPr>
        <cdr:cNvPr id="2" name="Arrow: Right 1">
          <a:extLst xmlns:a="http://schemas.openxmlformats.org/drawingml/2006/main">
            <a:ext uri="{FF2B5EF4-FFF2-40B4-BE49-F238E27FC236}">
              <a16:creationId xmlns:a16="http://schemas.microsoft.com/office/drawing/2014/main" id="{28E69C23-79AF-4557-B91B-C65C1FF6A78F}"/>
            </a:ext>
          </a:extLst>
        </cdr:cNvPr>
        <cdr:cNvSpPr/>
      </cdr:nvSpPr>
      <cdr:spPr>
        <a:xfrm xmlns:a="http://schemas.openxmlformats.org/drawingml/2006/main">
          <a:off x="2164784" y="2296569"/>
          <a:ext cx="700695" cy="319713"/>
        </a:xfrm>
        <a:prstGeom xmlns:a="http://schemas.openxmlformats.org/drawingml/2006/main" prst="rightArrow">
          <a:avLst/>
        </a:prstGeom>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rtlCol="0" anchor="ctr"/>
        <a:lstStyle xmlns:a="http://schemas.openxmlformats.org/drawingml/2006/main"/>
        <a:p xmlns:a="http://schemas.openxmlformats.org/drawingml/2006/main">
          <a:endParaRPr lang="en-US" dirty="0"/>
        </a:p>
      </cdr:txBody>
    </cdr:sp>
  </cdr:relSizeAnchor>
  <cdr:relSizeAnchor xmlns:cdr="http://schemas.openxmlformats.org/drawingml/2006/chartDrawing">
    <cdr:from>
      <cdr:x>0.49089</cdr:x>
      <cdr:y>0.25699</cdr:y>
    </cdr:from>
    <cdr:to>
      <cdr:x>0.51771</cdr:x>
      <cdr:y>0.32945</cdr:y>
    </cdr:to>
    <cdr:sp macro="" textlink="">
      <cdr:nvSpPr>
        <cdr:cNvPr id="4" name="TextBox 3">
          <a:extLst xmlns:a="http://schemas.openxmlformats.org/drawingml/2006/main">
            <a:ext uri="{FF2B5EF4-FFF2-40B4-BE49-F238E27FC236}">
              <a16:creationId xmlns:a16="http://schemas.microsoft.com/office/drawing/2014/main" id="{D8C49670-2B2C-4B6C-AFD1-025BB1D163F5}"/>
            </a:ext>
          </a:extLst>
        </cdr:cNvPr>
        <cdr:cNvSpPr txBox="1"/>
      </cdr:nvSpPr>
      <cdr:spPr>
        <a:xfrm xmlns:a="http://schemas.openxmlformats.org/drawingml/2006/main">
          <a:off x="3380551" y="1091518"/>
          <a:ext cx="184731" cy="307777"/>
        </a:xfrm>
        <a:prstGeom xmlns:a="http://schemas.openxmlformats.org/drawingml/2006/main" prst="rect">
          <a:avLst/>
        </a:prstGeom>
        <a:noFill xmlns:a="http://schemas.openxmlformats.org/drawingml/2006/main"/>
      </cdr:spPr>
      <cdr:txBody>
        <a:bodyPr xmlns:a="http://schemas.openxmlformats.org/drawingml/2006/main" vertOverflow="clip" wrap="none" rtlCol="0">
          <a:spAutoFit/>
        </a:bodyPr>
        <a:lstStyle xmlns:a="http://schemas.openxmlformats.org/drawingml/2006/main"/>
        <a:p xmlns:a="http://schemas.openxmlformats.org/drawingml/2006/main">
          <a:pPr algn="l"/>
          <a:endParaRPr lang="en-US" sz="1400" dirty="0">
            <a:solidFill>
              <a:schemeClr val="bg1"/>
            </a:solidFill>
            <a:latin typeface="Franklin Gothic Medium Cond" panose="020B0606030402020204" pitchFamily="34" charset="0"/>
          </a:endParaRPr>
        </a:p>
      </cdr:txBody>
    </cdr:sp>
  </cdr:relSizeAnchor>
  <cdr:relSizeAnchor xmlns:cdr="http://schemas.openxmlformats.org/drawingml/2006/chartDrawing">
    <cdr:from>
      <cdr:x>0.16617</cdr:x>
      <cdr:y>0.58091</cdr:y>
    </cdr:from>
    <cdr:to>
      <cdr:x>0.27208</cdr:x>
      <cdr:y>0.7451</cdr:y>
    </cdr:to>
    <cdr:sp macro="" textlink="">
      <cdr:nvSpPr>
        <cdr:cNvPr id="6" name="TextBox 5">
          <a:extLst xmlns:a="http://schemas.openxmlformats.org/drawingml/2006/main">
            <a:ext uri="{FF2B5EF4-FFF2-40B4-BE49-F238E27FC236}">
              <a16:creationId xmlns:a16="http://schemas.microsoft.com/office/drawing/2014/main" id="{DF74EF2A-6D10-4F7F-9D3C-9F8D84E5EB86}"/>
            </a:ext>
          </a:extLst>
        </cdr:cNvPr>
        <cdr:cNvSpPr txBox="1"/>
      </cdr:nvSpPr>
      <cdr:spPr>
        <a:xfrm xmlns:a="http://schemas.openxmlformats.org/drawingml/2006/main">
          <a:off x="1144360" y="2434576"/>
          <a:ext cx="729343" cy="688102"/>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ctr"/>
          <a:r>
            <a:rPr lang="en-US" sz="1200" dirty="0">
              <a:latin typeface="Franklin Gothic Medium Cond" panose="020B0606030402020204" pitchFamily="34" charset="0"/>
            </a:rPr>
            <a:t>100% state funds</a:t>
          </a:r>
          <a:endParaRPr lang="en-US" sz="1100" dirty="0">
            <a:latin typeface="Franklin Gothic Medium Cond" panose="020B0606030402020204" pitchFamily="34" charset="0"/>
          </a:endParaRPr>
        </a:p>
      </cdr:txBody>
    </cdr:sp>
  </cdr:relSizeAnchor>
  <cdr:relSizeAnchor xmlns:cdr="http://schemas.openxmlformats.org/drawingml/2006/chartDrawing">
    <cdr:from>
      <cdr:x>0.15032</cdr:x>
      <cdr:y>0.20274</cdr:y>
    </cdr:from>
    <cdr:to>
      <cdr:x>0.30365</cdr:x>
      <cdr:y>0.26433</cdr:y>
    </cdr:to>
    <cdr:sp macro="" textlink="">
      <cdr:nvSpPr>
        <cdr:cNvPr id="7" name="TextBox 6">
          <a:extLst xmlns:a="http://schemas.openxmlformats.org/drawingml/2006/main">
            <a:ext uri="{FF2B5EF4-FFF2-40B4-BE49-F238E27FC236}">
              <a16:creationId xmlns:a16="http://schemas.microsoft.com/office/drawing/2014/main" id="{74B0FD57-5619-4E5E-A22F-26527B741D50}"/>
            </a:ext>
          </a:extLst>
        </cdr:cNvPr>
        <cdr:cNvSpPr txBox="1"/>
      </cdr:nvSpPr>
      <cdr:spPr>
        <a:xfrm xmlns:a="http://schemas.openxmlformats.org/drawingml/2006/main">
          <a:off x="1043148" y="896750"/>
          <a:ext cx="1064051" cy="272447"/>
        </a:xfrm>
        <a:prstGeom xmlns:a="http://schemas.openxmlformats.org/drawingml/2006/main" prst="rect">
          <a:avLst/>
        </a:prstGeom>
        <a:noFill xmlns:a="http://schemas.openxmlformats.org/drawingml/2006/main"/>
      </cdr:spPr>
      <cdr:txBody>
        <a:bodyPr xmlns:a="http://schemas.openxmlformats.org/drawingml/2006/main" vertOverflow="clip" wrap="square" rtlCol="0">
          <a:spAutoFit/>
        </a:bodyPr>
        <a:lstStyle xmlns:a="http://schemas.openxmlformats.org/drawingml/2006/main"/>
        <a:p xmlns:a="http://schemas.openxmlformats.org/drawingml/2006/main">
          <a:pPr algn="l"/>
          <a:r>
            <a:rPr lang="en-US" sz="1100" dirty="0">
              <a:latin typeface="Franklin Gothic Medium Cond" panose="020B0606030402020204" pitchFamily="34" charset="0"/>
            </a:rPr>
            <a:t>Original Program</a:t>
          </a:r>
        </a:p>
      </cdr:txBody>
    </cdr:sp>
  </cdr:relSizeAnchor>
  <cdr:relSizeAnchor xmlns:cdr="http://schemas.openxmlformats.org/drawingml/2006/chartDrawing">
    <cdr:from>
      <cdr:x>0.73676</cdr:x>
      <cdr:y>0.1131</cdr:y>
    </cdr:from>
    <cdr:to>
      <cdr:x>0.87893</cdr:x>
      <cdr:y>0.17469</cdr:y>
    </cdr:to>
    <cdr:sp macro="" textlink="">
      <cdr:nvSpPr>
        <cdr:cNvPr id="8" name="TextBox 1">
          <a:extLst xmlns:a="http://schemas.openxmlformats.org/drawingml/2006/main">
            <a:ext uri="{FF2B5EF4-FFF2-40B4-BE49-F238E27FC236}">
              <a16:creationId xmlns:a16="http://schemas.microsoft.com/office/drawing/2014/main" id="{29925D17-22AB-409B-9362-3AEEE23F35BB}"/>
            </a:ext>
          </a:extLst>
        </cdr:cNvPr>
        <cdr:cNvSpPr txBox="1"/>
      </cdr:nvSpPr>
      <cdr:spPr>
        <a:xfrm xmlns:a="http://schemas.openxmlformats.org/drawingml/2006/main">
          <a:off x="5112854" y="500258"/>
          <a:ext cx="986577" cy="27244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100" dirty="0">
              <a:latin typeface="Franklin Gothic Medium Cond" panose="020B0606030402020204" pitchFamily="34" charset="0"/>
            </a:rPr>
            <a:t>New Programs</a:t>
          </a:r>
        </a:p>
      </cdr:txBody>
    </cdr:sp>
  </cdr:relSizeAnchor>
  <cdr:relSizeAnchor xmlns:cdr="http://schemas.openxmlformats.org/drawingml/2006/chartDrawing">
    <cdr:from>
      <cdr:x>0.44514</cdr:x>
      <cdr:y>0.20273</cdr:y>
    </cdr:from>
    <cdr:to>
      <cdr:x>0.59847</cdr:x>
      <cdr:y>0.26433</cdr:y>
    </cdr:to>
    <cdr:sp macro="" textlink="">
      <cdr:nvSpPr>
        <cdr:cNvPr id="9" name="TextBox 1">
          <a:extLst xmlns:a="http://schemas.openxmlformats.org/drawingml/2006/main">
            <a:ext uri="{FF2B5EF4-FFF2-40B4-BE49-F238E27FC236}">
              <a16:creationId xmlns:a16="http://schemas.microsoft.com/office/drawing/2014/main" id="{29925D17-22AB-409B-9362-3AEEE23F35BB}"/>
            </a:ext>
          </a:extLst>
        </cdr:cNvPr>
        <cdr:cNvSpPr txBox="1"/>
      </cdr:nvSpPr>
      <cdr:spPr>
        <a:xfrm xmlns:a="http://schemas.openxmlformats.org/drawingml/2006/main">
          <a:off x="3089129" y="896748"/>
          <a:ext cx="1064051" cy="27244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sz="1100" dirty="0">
              <a:latin typeface="Franklin Gothic Medium Cond" panose="020B0606030402020204" pitchFamily="34" charset="0"/>
            </a:rPr>
            <a:t>Original Program</a:t>
          </a:r>
        </a:p>
      </cdr:txBody>
    </cdr:sp>
  </cdr:relSizeAnchor>
  <cdr:relSizeAnchor xmlns:cdr="http://schemas.openxmlformats.org/drawingml/2006/chartDrawing">
    <cdr:from>
      <cdr:x>0.62073</cdr:x>
      <cdr:y>0.51961</cdr:y>
    </cdr:from>
    <cdr:to>
      <cdr:x>0.71571</cdr:x>
      <cdr:y>0.59189</cdr:y>
    </cdr:to>
    <cdr:sp macro="" textlink="">
      <cdr:nvSpPr>
        <cdr:cNvPr id="10" name="Arrow: Right 9">
          <a:extLst xmlns:a="http://schemas.openxmlformats.org/drawingml/2006/main">
            <a:ext uri="{FF2B5EF4-FFF2-40B4-BE49-F238E27FC236}">
              <a16:creationId xmlns:a16="http://schemas.microsoft.com/office/drawing/2014/main" id="{411A56C8-36A5-4ED0-9246-1B76A1F0A918}"/>
            </a:ext>
          </a:extLst>
        </cdr:cNvPr>
        <cdr:cNvSpPr/>
      </cdr:nvSpPr>
      <cdr:spPr>
        <a:xfrm xmlns:a="http://schemas.openxmlformats.org/drawingml/2006/main" rot="2075261">
          <a:off x="4307669" y="2298390"/>
          <a:ext cx="659096" cy="319713"/>
        </a:xfrm>
        <a:prstGeom xmlns:a="http://schemas.openxmlformats.org/drawingml/2006/main" prst="rightArrow">
          <a:avLst/>
        </a:prstGeom>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tlCol="0" anchor="ct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en-US"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9E3453-528C-48D9-911E-95048CF21DF4}" type="datetimeFigureOut">
              <a:rPr lang="en-US" smtClean="0"/>
              <a:t>12/1/2022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4B5706-5F4B-426A-944E-42191E5CB1C8}" type="slidenum">
              <a:rPr lang="en-US" smtClean="0"/>
              <a:t>‹#›</a:t>
            </a:fld>
            <a:endParaRPr lang="en-US" dirty="0"/>
          </a:p>
        </p:txBody>
      </p:sp>
    </p:spTree>
    <p:extLst>
      <p:ext uri="{BB962C8B-B14F-4D97-AF65-F5344CB8AC3E}">
        <p14:creationId xmlns:p14="http://schemas.microsoft.com/office/powerpoint/2010/main" val="29647208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4B5706-5F4B-426A-944E-42191E5CB1C8}" type="slidenum">
              <a:rPr lang="en-US" smtClean="0"/>
              <a:t>1</a:t>
            </a:fld>
            <a:endParaRPr lang="en-US" dirty="0"/>
          </a:p>
        </p:txBody>
      </p:sp>
    </p:spTree>
    <p:extLst>
      <p:ext uri="{BB962C8B-B14F-4D97-AF65-F5344CB8AC3E}">
        <p14:creationId xmlns:p14="http://schemas.microsoft.com/office/powerpoint/2010/main" val="349778869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0" i="0" u="none" strike="noStrike" kern="1200" baseline="0" dirty="0">
                <a:solidFill>
                  <a:schemeClr val="tx1"/>
                </a:solidFill>
                <a:latin typeface="+mn-lt"/>
                <a:ea typeface="+mn-ea"/>
                <a:cs typeface="+mn-cs"/>
              </a:rPr>
              <a:t>There are also several proposals from Oregon’s request that the state removed from its application or that the state and CMS have mutually determined can be addressed through Oregon’s state plan or other mechanisms and do not require 1115 waiver authority at this time. These include several rate-setting flexibilities for CCOs, pharmacy flexibilities, expedited Medicaid enrollment via the Supplemental Nutrition Assistance Program (SNAP), and authority to cover peer-delivered behavioral health services without a care plan from a physician or other practitioner. </a:t>
            </a:r>
          </a:p>
          <a:p>
            <a:endParaRPr lang="en-US" sz="1400" b="0" i="0" u="none" strike="noStrike" kern="1200" baseline="0" dirty="0">
              <a:solidFill>
                <a:schemeClr val="tx1"/>
              </a:solidFill>
              <a:latin typeface="+mn-lt"/>
              <a:ea typeface="+mn-ea"/>
              <a:cs typeface="+mn-cs"/>
            </a:endParaRPr>
          </a:p>
          <a:p>
            <a:pPr lvl="0"/>
            <a:r>
              <a:rPr lang="en-US" sz="1400" kern="1200" dirty="0">
                <a:solidFill>
                  <a:schemeClr val="tx1"/>
                </a:solidFill>
                <a:effectLst/>
                <a:latin typeface="+mn-lt"/>
                <a:ea typeface="+mn-ea"/>
                <a:cs typeface="+mn-cs"/>
              </a:rPr>
              <a:t>Rate-setting flexibilities for CCOs (pulled)</a:t>
            </a:r>
          </a:p>
          <a:p>
            <a:pPr lvl="0"/>
            <a:r>
              <a:rPr lang="en-US" sz="1400" kern="1200" dirty="0">
                <a:solidFill>
                  <a:schemeClr val="tx1"/>
                </a:solidFill>
                <a:effectLst/>
                <a:latin typeface="+mn-lt"/>
                <a:ea typeface="+mn-ea"/>
                <a:cs typeface="+mn-cs"/>
              </a:rPr>
              <a:t>Pharmacy flexibilities (pulled)</a:t>
            </a:r>
          </a:p>
          <a:p>
            <a:pPr lvl="0"/>
            <a:r>
              <a:rPr lang="en-US" sz="1400" kern="1200" dirty="0">
                <a:solidFill>
                  <a:schemeClr val="tx1"/>
                </a:solidFill>
                <a:effectLst/>
                <a:latin typeface="+mn-lt"/>
                <a:ea typeface="+mn-ea"/>
                <a:cs typeface="+mn-cs"/>
              </a:rPr>
              <a:t>Expediated Medicaid enrollment via the Supplemental Nutrition Assistance Program (SNAP) (pulled)</a:t>
            </a:r>
          </a:p>
          <a:p>
            <a:pPr lvl="0"/>
            <a:r>
              <a:rPr lang="en-US" sz="1400" kern="1200" dirty="0">
                <a:solidFill>
                  <a:schemeClr val="tx1"/>
                </a:solidFill>
                <a:effectLst/>
                <a:latin typeface="+mn-lt"/>
                <a:ea typeface="+mn-ea"/>
                <a:cs typeface="+mn-cs"/>
              </a:rPr>
              <a:t>Employment and transportation HRSN benefits (not approved – though CMS is open to continuing to discuss in the future)</a:t>
            </a:r>
          </a:p>
          <a:p>
            <a:pPr lvl="0"/>
            <a:r>
              <a:rPr lang="en-US" sz="1400" kern="1200" dirty="0">
                <a:solidFill>
                  <a:schemeClr val="tx1"/>
                </a:solidFill>
                <a:effectLst/>
                <a:latin typeface="+mn-lt"/>
                <a:ea typeface="+mn-ea"/>
                <a:cs typeface="+mn-cs"/>
              </a:rPr>
              <a:t>Covering peer-delivered behavioral health services outside a care plan (moving to a SPA)</a:t>
            </a:r>
          </a:p>
        </p:txBody>
      </p:sp>
      <p:sp>
        <p:nvSpPr>
          <p:cNvPr id="4" name="Slide Number Placeholder 3"/>
          <p:cNvSpPr>
            <a:spLocks noGrp="1"/>
          </p:cNvSpPr>
          <p:nvPr>
            <p:ph type="sldNum" sz="quarter" idx="5"/>
          </p:nvPr>
        </p:nvSpPr>
        <p:spPr/>
        <p:txBody>
          <a:bodyPr/>
          <a:lstStyle/>
          <a:p>
            <a:fld id="{FC4B5706-5F4B-426A-944E-42191E5CB1C8}" type="slidenum">
              <a:rPr lang="en-US" smtClean="0"/>
              <a:t>10</a:t>
            </a:fld>
            <a:endParaRPr lang="en-US" dirty="0"/>
          </a:p>
        </p:txBody>
      </p:sp>
    </p:spTree>
    <p:extLst>
      <p:ext uri="{BB962C8B-B14F-4D97-AF65-F5344CB8AC3E}">
        <p14:creationId xmlns:p14="http://schemas.microsoft.com/office/powerpoint/2010/main" val="975809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Let’s walk through the waiver funding and the draft legislative concept.</a:t>
            </a:r>
          </a:p>
        </p:txBody>
      </p:sp>
      <p:sp>
        <p:nvSpPr>
          <p:cNvPr id="4" name="Slide Number Placeholder 3"/>
          <p:cNvSpPr>
            <a:spLocks noGrp="1"/>
          </p:cNvSpPr>
          <p:nvPr>
            <p:ph type="sldNum" sz="quarter" idx="5"/>
          </p:nvPr>
        </p:nvSpPr>
        <p:spPr/>
        <p:txBody>
          <a:bodyPr/>
          <a:lstStyle/>
          <a:p>
            <a:fld id="{FC4B5706-5F4B-426A-944E-42191E5CB1C8}" type="slidenum">
              <a:rPr lang="en-US" smtClean="0"/>
              <a:t>11</a:t>
            </a:fld>
            <a:endParaRPr lang="en-US" dirty="0"/>
          </a:p>
        </p:txBody>
      </p:sp>
    </p:spTree>
    <p:extLst>
      <p:ext uri="{BB962C8B-B14F-4D97-AF65-F5344CB8AC3E}">
        <p14:creationId xmlns:p14="http://schemas.microsoft.com/office/powerpoint/2010/main" val="14772290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4B5706-5F4B-426A-944E-42191E5CB1C8}" type="slidenum">
              <a:rPr lang="en-US" smtClean="0"/>
              <a:t>12</a:t>
            </a:fld>
            <a:endParaRPr lang="en-US" dirty="0"/>
          </a:p>
        </p:txBody>
      </p:sp>
    </p:spTree>
    <p:extLst>
      <p:ext uri="{BB962C8B-B14F-4D97-AF65-F5344CB8AC3E}">
        <p14:creationId xmlns:p14="http://schemas.microsoft.com/office/powerpoint/2010/main" val="41398150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Walk through the example.</a:t>
            </a:r>
          </a:p>
        </p:txBody>
      </p:sp>
      <p:sp>
        <p:nvSpPr>
          <p:cNvPr id="4" name="Slide Number Placeholder 3"/>
          <p:cNvSpPr>
            <a:spLocks noGrp="1"/>
          </p:cNvSpPr>
          <p:nvPr>
            <p:ph type="sldNum" sz="quarter" idx="5"/>
          </p:nvPr>
        </p:nvSpPr>
        <p:spPr/>
        <p:txBody>
          <a:bodyPr/>
          <a:lstStyle/>
          <a:p>
            <a:fld id="{E96F7328-08A7-41DF-A6A0-C5E6644BEDB0}" type="slidenum">
              <a:rPr lang="en-US" smtClean="0"/>
              <a:t>13</a:t>
            </a:fld>
            <a:endParaRPr lang="en-US" dirty="0"/>
          </a:p>
        </p:txBody>
      </p:sp>
    </p:spTree>
    <p:extLst>
      <p:ext uri="{BB962C8B-B14F-4D97-AF65-F5344CB8AC3E}">
        <p14:creationId xmlns:p14="http://schemas.microsoft.com/office/powerpoint/2010/main" val="28951235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kern="1200" dirty="0">
                <a:solidFill>
                  <a:schemeClr val="tx1"/>
                </a:solidFill>
                <a:latin typeface="+mn-lt"/>
                <a:ea typeface="+mn-ea"/>
                <a:cs typeface="+mn-cs"/>
              </a:rPr>
              <a:t>OHA submitted a placeholder legislative concept. Known </a:t>
            </a:r>
            <a:r>
              <a:rPr lang="en-US" sz="1400" b="0" kern="1200" dirty="0">
                <a:solidFill>
                  <a:schemeClr val="tx1"/>
                </a:solidFill>
                <a:effectLst/>
                <a:latin typeface="+mn-lt"/>
                <a:ea typeface="Calibri" panose="020F0502020204030204" pitchFamily="34" charset="0"/>
                <a:cs typeface="+mn-cs"/>
              </a:rPr>
              <a:t>changes needed for alignment with the proposed waiver include: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kern="1200" dirty="0">
                <a:solidFill>
                  <a:schemeClr val="tx1"/>
                </a:solidFill>
                <a:latin typeface="+mn-lt"/>
                <a:ea typeface="Calibri" panose="020F0502020204030204" pitchFamily="34" charset="0"/>
                <a:cs typeface="+mn-cs"/>
              </a:rPr>
              <a:t>Implementing DSHP</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kern="1200" dirty="0">
                <a:solidFill>
                  <a:schemeClr val="tx1"/>
                </a:solidFill>
                <a:effectLst/>
                <a:latin typeface="+mn-lt"/>
                <a:ea typeface="Calibri" panose="020F0502020204030204" pitchFamily="34" charset="0"/>
                <a:cs typeface="+mn-cs"/>
              </a:rPr>
              <a:t> CCO Quality Incentive Program Committee</a:t>
            </a:r>
          </a:p>
        </p:txBody>
      </p:sp>
      <p:sp>
        <p:nvSpPr>
          <p:cNvPr id="4" name="Slide Number Placeholder 3"/>
          <p:cNvSpPr>
            <a:spLocks noGrp="1"/>
          </p:cNvSpPr>
          <p:nvPr>
            <p:ph type="sldNum" sz="quarter" idx="5"/>
          </p:nvPr>
        </p:nvSpPr>
        <p:spPr/>
        <p:txBody>
          <a:bodyPr/>
          <a:lstStyle/>
          <a:p>
            <a:fld id="{FC4B5706-5F4B-426A-944E-42191E5CB1C8}" type="slidenum">
              <a:rPr lang="en-US" smtClean="0"/>
              <a:t>14</a:t>
            </a:fld>
            <a:endParaRPr lang="en-US" dirty="0"/>
          </a:p>
        </p:txBody>
      </p:sp>
    </p:spTree>
    <p:extLst>
      <p:ext uri="{BB962C8B-B14F-4D97-AF65-F5344CB8AC3E}">
        <p14:creationId xmlns:p14="http://schemas.microsoft.com/office/powerpoint/2010/main" val="14128413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We will quickly touch on what we know about the continued work with CMS and our high-level implementation timeline.</a:t>
            </a:r>
          </a:p>
        </p:txBody>
      </p:sp>
      <p:sp>
        <p:nvSpPr>
          <p:cNvPr id="4" name="Slide Number Placeholder 3"/>
          <p:cNvSpPr>
            <a:spLocks noGrp="1"/>
          </p:cNvSpPr>
          <p:nvPr>
            <p:ph type="sldNum" sz="quarter" idx="5"/>
          </p:nvPr>
        </p:nvSpPr>
        <p:spPr/>
        <p:txBody>
          <a:bodyPr/>
          <a:lstStyle/>
          <a:p>
            <a:fld id="{FC4B5706-5F4B-426A-944E-42191E5CB1C8}" type="slidenum">
              <a:rPr lang="en-US" smtClean="0"/>
              <a:t>15</a:t>
            </a:fld>
            <a:endParaRPr lang="en-US" dirty="0"/>
          </a:p>
        </p:txBody>
      </p:sp>
    </p:spTree>
    <p:extLst>
      <p:ext uri="{BB962C8B-B14F-4D97-AF65-F5344CB8AC3E}">
        <p14:creationId xmlns:p14="http://schemas.microsoft.com/office/powerpoint/2010/main" val="33966347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400" dirty="0"/>
          </a:p>
          <a:p>
            <a:r>
              <a:rPr lang="en-US" sz="1400" dirty="0"/>
              <a:t>Having OHP coverage before people leave custody will make it easier for people to access their medications, find a provider, and be more stable in their communities</a:t>
            </a:r>
          </a:p>
          <a:p>
            <a:endParaRPr lang="en-US" sz="1400" dirty="0"/>
          </a:p>
          <a:p>
            <a:r>
              <a:rPr lang="en-US" sz="1400" dirty="0"/>
              <a:t>Some concepts within the waiver were not able to be approved by the end of September, but CMS would like to continue to work with Oregon on these concepts. They include: </a:t>
            </a:r>
          </a:p>
          <a:p>
            <a:pPr marL="285750" indent="-285750">
              <a:buFont typeface="Arial" panose="020B0604020202020204" pitchFamily="34" charset="0"/>
              <a:buChar char="•"/>
            </a:pPr>
            <a:r>
              <a:rPr lang="en-US" sz="1400" dirty="0"/>
              <a:t>Community Investment Collaboratives</a:t>
            </a:r>
          </a:p>
          <a:p>
            <a:pPr marL="285750" indent="-285750">
              <a:buFont typeface="Arial" panose="020B0604020202020204" pitchFamily="34" charset="0"/>
              <a:buChar char="•"/>
            </a:pPr>
            <a:r>
              <a:rPr lang="en-US" sz="1400" dirty="0"/>
              <a:t>Tribal Priorities</a:t>
            </a:r>
          </a:p>
          <a:p>
            <a:pPr marL="285750" indent="-285750">
              <a:buFont typeface="Arial" panose="020B0604020202020204" pitchFamily="34" charset="0"/>
              <a:buChar char="•"/>
            </a:pPr>
            <a:r>
              <a:rPr lang="en-US" sz="1400" dirty="0"/>
              <a:t>Justice-involved populations</a:t>
            </a:r>
          </a:p>
          <a:p>
            <a:pPr marL="285750" indent="-285750">
              <a:buFont typeface="Arial" panose="020B0604020202020204" pitchFamily="34" charset="0"/>
              <a:buChar char="•"/>
            </a:pPr>
            <a:r>
              <a:rPr lang="en-US" sz="1400" dirty="0"/>
              <a:t>State hospital clients </a:t>
            </a:r>
          </a:p>
        </p:txBody>
      </p:sp>
      <p:sp>
        <p:nvSpPr>
          <p:cNvPr id="4" name="Slide Number Placeholder 3"/>
          <p:cNvSpPr>
            <a:spLocks noGrp="1"/>
          </p:cNvSpPr>
          <p:nvPr>
            <p:ph type="sldNum" sz="quarter" idx="5"/>
          </p:nvPr>
        </p:nvSpPr>
        <p:spPr/>
        <p:txBody>
          <a:bodyPr/>
          <a:lstStyle/>
          <a:p>
            <a:fld id="{FC4B5706-5F4B-426A-944E-42191E5CB1C8}" type="slidenum">
              <a:rPr lang="en-US" smtClean="0"/>
              <a:t>16</a:t>
            </a:fld>
            <a:endParaRPr lang="en-US" dirty="0"/>
          </a:p>
        </p:txBody>
      </p:sp>
    </p:spTree>
    <p:extLst>
      <p:ext uri="{BB962C8B-B14F-4D97-AF65-F5344CB8AC3E}">
        <p14:creationId xmlns:p14="http://schemas.microsoft.com/office/powerpoint/2010/main" val="3590516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The waiver was approved October 1, 2022 and now our teams are gearing up for a year of gathering input form CCOs, CBOs and communities, planning and implementation. In January 2023, EPSDT goes into effect. By the Spring we expect the PHE to have ended and redeterminations to be in progress. The new CE authorities will begin once the PHE ends. By January 2024, we will be rolling out the HRSN benefits to members who are eligible.</a:t>
            </a:r>
          </a:p>
        </p:txBody>
      </p:sp>
      <p:sp>
        <p:nvSpPr>
          <p:cNvPr id="4" name="Slide Number Placeholder 3"/>
          <p:cNvSpPr>
            <a:spLocks noGrp="1"/>
          </p:cNvSpPr>
          <p:nvPr>
            <p:ph type="sldNum" sz="quarter" idx="5"/>
          </p:nvPr>
        </p:nvSpPr>
        <p:spPr/>
        <p:txBody>
          <a:bodyPr/>
          <a:lstStyle/>
          <a:p>
            <a:fld id="{FC4B5706-5F4B-426A-944E-42191E5CB1C8}" type="slidenum">
              <a:rPr lang="en-US" smtClean="0"/>
              <a:t>17</a:t>
            </a:fld>
            <a:endParaRPr lang="en-US" dirty="0"/>
          </a:p>
        </p:txBody>
      </p:sp>
    </p:spTree>
    <p:extLst>
      <p:ext uri="{BB962C8B-B14F-4D97-AF65-F5344CB8AC3E}">
        <p14:creationId xmlns:p14="http://schemas.microsoft.com/office/powerpoint/2010/main" val="8946200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4B5706-5F4B-426A-944E-42191E5CB1C8}" type="slidenum">
              <a:rPr lang="en-US" smtClean="0"/>
              <a:t>18</a:t>
            </a:fld>
            <a:endParaRPr lang="en-US" dirty="0"/>
          </a:p>
        </p:txBody>
      </p:sp>
    </p:spTree>
    <p:extLst>
      <p:ext uri="{BB962C8B-B14F-4D97-AF65-F5344CB8AC3E}">
        <p14:creationId xmlns:p14="http://schemas.microsoft.com/office/powerpoint/2010/main" val="18470711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4B5706-5F4B-426A-944E-42191E5CB1C8}" type="slidenum">
              <a:rPr lang="en-US" smtClean="0"/>
              <a:t>19</a:t>
            </a:fld>
            <a:endParaRPr lang="en-US" dirty="0"/>
          </a:p>
        </p:txBody>
      </p:sp>
    </p:spTree>
    <p:extLst>
      <p:ext uri="{BB962C8B-B14F-4D97-AF65-F5344CB8AC3E}">
        <p14:creationId xmlns:p14="http://schemas.microsoft.com/office/powerpoint/2010/main" val="5884232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Our overarching goal for this 1115 waiver is centered around health equity. To achieve our goal of eliminating health inequities by 2030 we are concentrating on these actionable sub-goals:</a:t>
            </a:r>
          </a:p>
          <a:p>
            <a:endParaRPr lang="en-US" sz="1400" b="1"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Creating a more equitable, culturally- and linguistically-responsive health care system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Ensuring people can maintain their health coverage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Improving health outcomes by addressing social needs that impact health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Ensuring smart, flexible spending for health equity  </a:t>
            </a:r>
            <a:endParaRPr kumimoji="0" lang="en-US" sz="1400" i="0" u="none" strike="noStrike" kern="1200" cap="none" spc="0" normalizeH="0" baseline="0" noProof="0" dirty="0">
              <a:ln>
                <a:noFill/>
              </a:ln>
              <a:solidFill>
                <a:srgbClr val="005595"/>
              </a:solidFill>
              <a:effectLst/>
              <a:uLnTx/>
              <a:uFillTx/>
              <a:latin typeface="Arial Narrow" panose="020B0606020202030204" pitchFamily="34" charset="0"/>
              <a:ea typeface="+mn-ea"/>
              <a:cs typeface="+mn-cs"/>
            </a:endParaRPr>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96F7328-08A7-41DF-A6A0-C5E6644BEDB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73276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C4B5706-5F4B-426A-944E-42191E5CB1C8}" type="slidenum">
              <a:rPr lang="en-US" smtClean="0"/>
              <a:t>20</a:t>
            </a:fld>
            <a:endParaRPr lang="en-US" dirty="0"/>
          </a:p>
        </p:txBody>
      </p:sp>
    </p:spTree>
    <p:extLst>
      <p:ext uri="{BB962C8B-B14F-4D97-AF65-F5344CB8AC3E}">
        <p14:creationId xmlns:p14="http://schemas.microsoft.com/office/powerpoint/2010/main" val="42872781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E96F7328-08A7-41DF-A6A0-C5E6644BEDB0}" type="slidenum">
              <a:rPr kumimoji="0" lang="en-US" sz="1050" b="0" i="0" u="none" strike="noStrike" kern="1200" cap="none" spc="0" normalizeH="0" baseline="0" noProof="0" smtClean="0">
                <a:ln>
                  <a:noFill/>
                </a:ln>
                <a:solidFill>
                  <a:srgbClr val="646464"/>
                </a:solidFill>
                <a:effectLst/>
                <a:uLnTx/>
                <a:uFillTx/>
                <a:latin typeface="Arial" panose="020B06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21</a:t>
            </a:fld>
            <a:endParaRPr kumimoji="0" lang="en-US" sz="1050" b="0" i="0" u="none" strike="noStrike" kern="1200" cap="none" spc="0" normalizeH="0" baseline="0" noProof="0" dirty="0">
              <a:ln>
                <a:noFill/>
              </a:ln>
              <a:solidFill>
                <a:srgbClr val="646464"/>
              </a:solidFill>
              <a:effectLst/>
              <a:uLnTx/>
              <a:uFillTx/>
              <a:latin typeface="Arial" panose="020B0604020202020204"/>
              <a:ea typeface="+mn-ea"/>
              <a:cs typeface="+mn-cs"/>
            </a:endParaRPr>
          </a:p>
        </p:txBody>
      </p:sp>
    </p:spTree>
    <p:extLst>
      <p:ext uri="{BB962C8B-B14F-4D97-AF65-F5344CB8AC3E}">
        <p14:creationId xmlns:p14="http://schemas.microsoft.com/office/powerpoint/2010/main" val="11856245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i="0" kern="1200" dirty="0">
                <a:solidFill>
                  <a:schemeClr val="tx1"/>
                </a:solidFill>
                <a:effectLst/>
                <a:latin typeface="+mn-lt"/>
                <a:ea typeface="+mn-ea"/>
                <a:cs typeface="+mn-cs"/>
              </a:rPr>
              <a:t>To begin when the continuous coverage requirement authorized by the Families First Coronavirus Response Act (FFCRA) ends.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b="0" i="0" kern="1200" dirty="0">
              <a:solidFill>
                <a:schemeClr val="tx1"/>
              </a:solidFill>
              <a:effectLst/>
              <a:latin typeface="+mn-lt"/>
              <a:ea typeface="+mn-ea"/>
              <a:cs typeface="+mn-cs"/>
            </a:endParaRPr>
          </a:p>
          <a:p>
            <a:r>
              <a:rPr lang="en-US" sz="1400" b="0" i="0" kern="1200" dirty="0">
                <a:solidFill>
                  <a:schemeClr val="tx1"/>
                </a:solidFill>
                <a:effectLst/>
                <a:latin typeface="+mn-lt"/>
                <a:ea typeface="+mn-ea"/>
                <a:cs typeface="+mn-cs"/>
              </a:rPr>
              <a:t>With this approval, the state is able to provide continuous eligibility for children from the time of initial eligibility determination until they reach age six. The state is also able to provide continuous two-year eligibility for children and adults ages six and older, regardless of changes in circumstances that would otherwise cause a loss of eligibility. This continuous eligibility supports consistent coverage and continuity of care by keeping beneficiaries enrolled for 24 months or longer, regardless of income fluctuations or other changes that otherwise would affect eligibility (except for death or ceasing to be a resident of the state). Continuous eligibility policy is likely to minimize coverage gaps and to help maintain continuity of access to care. Continuous coverage is also an important aspect of reducing the rate of uninsured and underinsured individuals.  </a:t>
            </a:r>
            <a:endParaRPr lang="en-US" sz="1400" dirty="0"/>
          </a:p>
        </p:txBody>
      </p:sp>
      <p:sp>
        <p:nvSpPr>
          <p:cNvPr id="4" name="Slide Number Placeholder 3"/>
          <p:cNvSpPr>
            <a:spLocks noGrp="1"/>
          </p:cNvSpPr>
          <p:nvPr>
            <p:ph type="sldNum" sz="quarter" idx="5"/>
          </p:nvPr>
        </p:nvSpPr>
        <p:spPr/>
        <p:txBody>
          <a:bodyPr/>
          <a:lstStyle/>
          <a:p>
            <a:fld id="{FC4B5706-5F4B-426A-944E-42191E5CB1C8}" type="slidenum">
              <a:rPr lang="en-US" smtClean="0"/>
              <a:t>3</a:t>
            </a:fld>
            <a:endParaRPr lang="en-US" dirty="0"/>
          </a:p>
        </p:txBody>
      </p:sp>
    </p:spTree>
    <p:extLst>
      <p:ext uri="{BB962C8B-B14F-4D97-AF65-F5344CB8AC3E}">
        <p14:creationId xmlns:p14="http://schemas.microsoft.com/office/powerpoint/2010/main" val="11066053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0" i="0" kern="1200" dirty="0">
                <a:solidFill>
                  <a:schemeClr val="tx1"/>
                </a:solidFill>
                <a:effectLst/>
                <a:latin typeface="+mn-lt"/>
                <a:ea typeface="+mn-ea"/>
                <a:cs typeface="+mn-cs"/>
              </a:rPr>
              <a:t>Oregon’s waiver allows the state to provide or increase coverage of certain services that address certain health-related social needs (HRSN). CMS is authorizing increased coverage of certain services that address HRSN, as evidence indicates that these HRSN are a critical driver of an individual’s access to health services that help to keep them well. These services include critical nutritional services and nutrition education, as well as transitional housing supports. This is ground-breaking authority and the first time HRSN have been approved as a Medicaid benefit. </a:t>
            </a:r>
            <a:endParaRPr lang="en-US" sz="1400" dirty="0"/>
          </a:p>
        </p:txBody>
      </p:sp>
      <p:sp>
        <p:nvSpPr>
          <p:cNvPr id="4" name="Slide Number Placeholder 3"/>
          <p:cNvSpPr>
            <a:spLocks noGrp="1"/>
          </p:cNvSpPr>
          <p:nvPr>
            <p:ph type="sldNum" sz="quarter" idx="5"/>
          </p:nvPr>
        </p:nvSpPr>
        <p:spPr/>
        <p:txBody>
          <a:bodyPr/>
          <a:lstStyle/>
          <a:p>
            <a:fld id="{FC4B5706-5F4B-426A-944E-42191E5CB1C8}" type="slidenum">
              <a:rPr lang="en-US" smtClean="0"/>
              <a:t>4</a:t>
            </a:fld>
            <a:endParaRPr lang="en-US" dirty="0"/>
          </a:p>
        </p:txBody>
      </p:sp>
    </p:spTree>
    <p:extLst>
      <p:ext uri="{BB962C8B-B14F-4D97-AF65-F5344CB8AC3E}">
        <p14:creationId xmlns:p14="http://schemas.microsoft.com/office/powerpoint/2010/main" val="1788549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In addition to food and housing support, Oregon is the first in the nation to be able to offer benefits to people who are experiencing extreme weather events. People will be able to get item such as air filtration devices, air conditioners, generators for people who constant power supplies for their medical devices, etc. Last, year we lost a number of Oregonians due to heat related deaths during the heat dome and these types of benefits will help us prevent death or illness related to climate change and extreme weather. </a:t>
            </a:r>
          </a:p>
        </p:txBody>
      </p:sp>
      <p:sp>
        <p:nvSpPr>
          <p:cNvPr id="4" name="Slide Number Placeholder 3"/>
          <p:cNvSpPr>
            <a:spLocks noGrp="1"/>
          </p:cNvSpPr>
          <p:nvPr>
            <p:ph type="sldNum" sz="quarter" idx="5"/>
          </p:nvPr>
        </p:nvSpPr>
        <p:spPr/>
        <p:txBody>
          <a:bodyPr/>
          <a:lstStyle/>
          <a:p>
            <a:fld id="{FC4B5706-5F4B-426A-944E-42191E5CB1C8}" type="slidenum">
              <a:rPr lang="en-US" smtClean="0"/>
              <a:t>5</a:t>
            </a:fld>
            <a:endParaRPr lang="en-US" dirty="0"/>
          </a:p>
        </p:txBody>
      </p:sp>
    </p:spTree>
    <p:extLst>
      <p:ext uri="{BB962C8B-B14F-4D97-AF65-F5344CB8AC3E}">
        <p14:creationId xmlns:p14="http://schemas.microsoft.com/office/powerpoint/2010/main" val="2553405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kern="1200" dirty="0">
                <a:solidFill>
                  <a:schemeClr val="tx1"/>
                </a:solidFill>
                <a:effectLst/>
                <a:latin typeface="+mn-lt"/>
                <a:ea typeface="+mn-ea"/>
                <a:cs typeface="+mn-cs"/>
              </a:rPr>
              <a:t>Housing</a:t>
            </a:r>
            <a:endParaRPr lang="en-US" sz="1400" kern="1200" dirty="0">
              <a:solidFill>
                <a:schemeClr val="tx1"/>
              </a:solidFill>
              <a:effectLst/>
              <a:latin typeface="+mn-lt"/>
              <a:ea typeface="+mn-ea"/>
              <a:cs typeface="+mn-cs"/>
            </a:endParaRPr>
          </a:p>
          <a:p>
            <a:r>
              <a:rPr lang="en-US" sz="1400" kern="1200" dirty="0">
                <a:solidFill>
                  <a:schemeClr val="tx1"/>
                </a:solidFill>
                <a:effectLst/>
                <a:latin typeface="+mn-lt"/>
                <a:ea typeface="+mn-ea"/>
                <a:cs typeface="+mn-cs"/>
              </a:rPr>
              <a:t>Housing supports may include one or more of the following components: </a:t>
            </a:r>
          </a:p>
          <a:p>
            <a:pPr lvl="0"/>
            <a:r>
              <a:rPr lang="en-US" sz="1400" kern="1200" dirty="0">
                <a:solidFill>
                  <a:schemeClr val="tx1"/>
                </a:solidFill>
                <a:effectLst/>
                <a:latin typeface="+mn-lt"/>
                <a:ea typeface="+mn-ea"/>
                <a:cs typeface="+mn-cs"/>
              </a:rPr>
              <a:t>Rental assistance or temporary housing (e.g., rental payments, deposits, utility assistance) for up to 6 months </a:t>
            </a:r>
          </a:p>
          <a:p>
            <a:pPr lvl="0"/>
            <a:r>
              <a:rPr lang="en-US" sz="1400" kern="1200" dirty="0">
                <a:solidFill>
                  <a:schemeClr val="tx1"/>
                </a:solidFill>
                <a:effectLst/>
                <a:latin typeface="+mn-lt"/>
                <a:ea typeface="+mn-ea"/>
                <a:cs typeface="+mn-cs"/>
              </a:rPr>
              <a:t>Home modifications (e.g., ramps, handrails, environmental remediation) </a:t>
            </a:r>
          </a:p>
          <a:p>
            <a:pPr lvl="0"/>
            <a:r>
              <a:rPr lang="en-US" sz="1400" kern="1200" dirty="0">
                <a:solidFill>
                  <a:schemeClr val="tx1"/>
                </a:solidFill>
                <a:effectLst/>
                <a:latin typeface="+mn-lt"/>
                <a:ea typeface="+mn-ea"/>
                <a:cs typeface="+mn-cs"/>
              </a:rPr>
              <a:t>Pre-tenancy and tenancy support services (e.g., housing application, moving support, eviction prevention)</a:t>
            </a:r>
          </a:p>
          <a:p>
            <a:pPr lvl="0"/>
            <a:r>
              <a:rPr lang="en-US" sz="1400" kern="1200" dirty="0">
                <a:solidFill>
                  <a:schemeClr val="tx1"/>
                </a:solidFill>
                <a:effectLst/>
                <a:latin typeface="+mn-lt"/>
                <a:ea typeface="+mn-ea"/>
                <a:cs typeface="+mn-cs"/>
              </a:rPr>
              <a:t>Housing-focused navigation and/or case manager</a:t>
            </a:r>
          </a:p>
          <a:p>
            <a:endParaRPr lang="en-US"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Food assistance</a:t>
            </a:r>
            <a:endParaRPr lang="en-US" sz="1400" kern="1200" dirty="0">
              <a:solidFill>
                <a:schemeClr val="tx1"/>
              </a:solidFill>
              <a:effectLst/>
              <a:latin typeface="+mn-lt"/>
              <a:ea typeface="+mn-ea"/>
              <a:cs typeface="+mn-cs"/>
            </a:endParaRPr>
          </a:p>
          <a:p>
            <a:r>
              <a:rPr lang="en-US" sz="1400" kern="1200" dirty="0">
                <a:solidFill>
                  <a:schemeClr val="tx1"/>
                </a:solidFill>
                <a:effectLst/>
                <a:latin typeface="+mn-lt"/>
                <a:ea typeface="+mn-ea"/>
                <a:cs typeface="+mn-cs"/>
              </a:rPr>
              <a:t>Nutrition supports may include one or more of the following components: </a:t>
            </a:r>
          </a:p>
          <a:p>
            <a:pPr lvl="0"/>
            <a:r>
              <a:rPr lang="en-US" sz="1400" kern="1200" dirty="0">
                <a:solidFill>
                  <a:schemeClr val="tx1"/>
                </a:solidFill>
                <a:effectLst/>
                <a:latin typeface="+mn-lt"/>
                <a:ea typeface="+mn-ea"/>
                <a:cs typeface="+mn-cs"/>
              </a:rPr>
              <a:t>Links to community-based food resources (e.g., application support for Supplemental Nutrition Assistance Program (SNAP)/Special Supplemental Nutrition Program for Women, Infants and Children (WIC)) </a:t>
            </a:r>
          </a:p>
          <a:p>
            <a:pPr lvl="0"/>
            <a:r>
              <a:rPr lang="en-US" sz="1400" kern="1200" dirty="0">
                <a:solidFill>
                  <a:schemeClr val="tx1"/>
                </a:solidFill>
                <a:effectLst/>
                <a:latin typeface="+mn-lt"/>
                <a:ea typeface="+mn-ea"/>
                <a:cs typeface="+mn-cs"/>
              </a:rPr>
              <a:t>Nutrition and cooking education </a:t>
            </a:r>
          </a:p>
          <a:p>
            <a:pPr lvl="0"/>
            <a:r>
              <a:rPr lang="en-US" sz="1400" kern="1200" dirty="0">
                <a:solidFill>
                  <a:schemeClr val="tx1"/>
                </a:solidFill>
                <a:effectLst/>
                <a:latin typeface="+mn-lt"/>
                <a:ea typeface="+mn-ea"/>
                <a:cs typeface="+mn-cs"/>
              </a:rPr>
              <a:t>Fruit and vegetable prescriptions (for up to 6 months, also known as VeggieRX) and healthy food boxes/meals </a:t>
            </a:r>
          </a:p>
          <a:p>
            <a:pPr lvl="0"/>
            <a:r>
              <a:rPr lang="en-US" sz="1400" kern="1200" dirty="0">
                <a:solidFill>
                  <a:schemeClr val="tx1"/>
                </a:solidFill>
                <a:effectLst/>
                <a:latin typeface="+mn-lt"/>
                <a:ea typeface="+mn-ea"/>
                <a:cs typeface="+mn-cs"/>
              </a:rPr>
              <a:t>Medically tailored meal delivery</a:t>
            </a:r>
          </a:p>
          <a:p>
            <a:endParaRPr lang="en-US" sz="1400" b="1" kern="1200" dirty="0">
              <a:solidFill>
                <a:schemeClr val="tx1"/>
              </a:solidFill>
              <a:effectLst/>
              <a:latin typeface="+mn-lt"/>
              <a:ea typeface="+mn-ea"/>
              <a:cs typeface="+mn-cs"/>
            </a:endParaRPr>
          </a:p>
          <a:p>
            <a:r>
              <a:rPr lang="en-US" sz="1400" b="1" kern="1200" dirty="0">
                <a:solidFill>
                  <a:schemeClr val="tx1"/>
                </a:solidFill>
                <a:effectLst/>
                <a:latin typeface="+mn-lt"/>
                <a:ea typeface="+mn-ea"/>
                <a:cs typeface="+mn-cs"/>
              </a:rPr>
              <a:t>Protection from climate events</a:t>
            </a:r>
            <a:endParaRPr lang="en-US" sz="1400" kern="1200" dirty="0">
              <a:solidFill>
                <a:schemeClr val="tx1"/>
              </a:solidFill>
              <a:effectLst/>
              <a:latin typeface="+mn-lt"/>
              <a:ea typeface="+mn-ea"/>
              <a:cs typeface="+mn-cs"/>
            </a:endParaRPr>
          </a:p>
          <a:p>
            <a:r>
              <a:rPr lang="en-US" sz="1400" kern="1200" dirty="0">
                <a:solidFill>
                  <a:schemeClr val="tx1"/>
                </a:solidFill>
                <a:effectLst/>
                <a:latin typeface="+mn-lt"/>
                <a:ea typeface="+mn-ea"/>
                <a:cs typeface="+mn-cs"/>
              </a:rPr>
              <a:t>Supports may include one or more of the following components:</a:t>
            </a:r>
          </a:p>
          <a:p>
            <a:pPr lvl="0"/>
            <a:r>
              <a:rPr lang="en-US" sz="1400" kern="1200" dirty="0">
                <a:solidFill>
                  <a:schemeClr val="tx1"/>
                </a:solidFill>
                <a:effectLst/>
                <a:latin typeface="+mn-lt"/>
                <a:ea typeface="+mn-ea"/>
                <a:cs typeface="+mn-cs"/>
              </a:rPr>
              <a:t>Payment for devices that maintain healthy temperatures and clean air, including air</a:t>
            </a:r>
          </a:p>
          <a:p>
            <a:r>
              <a:rPr lang="en-US" sz="1400" kern="1200" dirty="0">
                <a:solidFill>
                  <a:schemeClr val="tx1"/>
                </a:solidFill>
                <a:effectLst/>
                <a:latin typeface="+mn-lt"/>
                <a:ea typeface="+mn-ea"/>
                <a:cs typeface="+mn-cs"/>
              </a:rPr>
              <a:t>conditioners, heaters, air filters and generators to operate devices when power outages occur</a:t>
            </a:r>
          </a:p>
          <a:p>
            <a:endParaRPr lang="en-US" sz="1400" dirty="0"/>
          </a:p>
        </p:txBody>
      </p:sp>
      <p:sp>
        <p:nvSpPr>
          <p:cNvPr id="4" name="Slide Number Placeholder 3"/>
          <p:cNvSpPr>
            <a:spLocks noGrp="1"/>
          </p:cNvSpPr>
          <p:nvPr>
            <p:ph type="sldNum" sz="quarter" idx="5"/>
          </p:nvPr>
        </p:nvSpPr>
        <p:spPr/>
        <p:txBody>
          <a:bodyPr/>
          <a:lstStyle/>
          <a:p>
            <a:fld id="{FC4B5706-5F4B-426A-944E-42191E5CB1C8}" type="slidenum">
              <a:rPr lang="en-US" smtClean="0"/>
              <a:t>6</a:t>
            </a:fld>
            <a:endParaRPr lang="en-US" dirty="0"/>
          </a:p>
        </p:txBody>
      </p:sp>
    </p:spTree>
    <p:extLst>
      <p:ext uri="{BB962C8B-B14F-4D97-AF65-F5344CB8AC3E}">
        <p14:creationId xmlns:p14="http://schemas.microsoft.com/office/powerpoint/2010/main" val="27692523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469900"/>
            <a:ext cx="3568700" cy="2008188"/>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effectLst/>
                <a:latin typeface="+mn-lt"/>
                <a:ea typeface="+mn-ea"/>
                <a:cs typeface="+mn-cs"/>
              </a:rPr>
              <a:t>This slide shows us the relationship of the new HRSN benefits and our existing HRS flexible services. Currently, HRS flexible services are being offered by the CCOs to members in needs off help with social needs as requested. However, these aren’t considered an entitlement or Medicaid benefit. And they are not currently offered to our FFS members. HRSN are considered an entitlement and will be available to all eligible Medicaid enrollees as a covered benefit. </a:t>
            </a:r>
            <a:endParaRPr lang="en-US" sz="1400" dirty="0"/>
          </a:p>
          <a:p>
            <a:endParaRPr lang="en-US" sz="1400" dirty="0"/>
          </a:p>
          <a:p>
            <a:r>
              <a:rPr lang="en-US" sz="1400" dirty="0"/>
              <a:t>Talk through examples of HRS and HRSN, including transition population members eligibility for HRS services outside of HRSN. </a:t>
            </a:r>
          </a:p>
          <a:p>
            <a:endParaRPr lang="en-US" sz="1400" dirty="0"/>
          </a:p>
          <a:p>
            <a:r>
              <a:rPr lang="en-US" sz="1400" dirty="0"/>
              <a:t>Note that HRSN also for FFS population, not just CCO population, but this slide is HRS and CCO focused. </a:t>
            </a:r>
          </a:p>
        </p:txBody>
      </p:sp>
      <p:sp>
        <p:nvSpPr>
          <p:cNvPr id="4" name="Slide Number Placeholder 3"/>
          <p:cNvSpPr>
            <a:spLocks noGrp="1"/>
          </p:cNvSpPr>
          <p:nvPr>
            <p:ph type="sldNum" sz="quarter" idx="5"/>
          </p:nvPr>
        </p:nvSpPr>
        <p:spPr/>
        <p:txBody>
          <a:bodyPr/>
          <a:lstStyle/>
          <a:p>
            <a:fld id="{E96F7328-08A7-41DF-A6A0-C5E6644BEDB0}" type="slidenum">
              <a:rPr lang="en-US" smtClean="0"/>
              <a:pPr/>
              <a:t>7</a:t>
            </a:fld>
            <a:endParaRPr lang="en-US" dirty="0"/>
          </a:p>
        </p:txBody>
      </p:sp>
    </p:spTree>
    <p:extLst>
      <p:ext uri="{BB962C8B-B14F-4D97-AF65-F5344CB8AC3E}">
        <p14:creationId xmlns:p14="http://schemas.microsoft.com/office/powerpoint/2010/main" val="2449777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dirty="0"/>
              <a:t>We have made a number of key investments in certain health equity categories and one of these areas was around children’s health.   </a:t>
            </a:r>
          </a:p>
          <a:p>
            <a:endParaRPr lang="en-US" sz="1400" dirty="0"/>
          </a:p>
          <a:p>
            <a:pPr marL="342900" indent="-342900">
              <a:buFont typeface="Arial" panose="020B0604020202020204" pitchFamily="34" charset="0"/>
              <a:buChar char="•"/>
            </a:pPr>
            <a:r>
              <a:rPr lang="en-US" sz="1400" dirty="0"/>
              <a:t>Oregon will allow continuous enrollment for children through the end of the month in which their 6th birthday falls, regardless of when they first enroll in the Oregon Health Plan, and regardless of changes in circumstances that would otherwise cause a loss of eligibility.</a:t>
            </a:r>
          </a:p>
          <a:p>
            <a:pPr marL="342900" indent="-342900">
              <a:buFont typeface="Arial" panose="020B0604020202020204" pitchFamily="34" charset="0"/>
              <a:buChar char="•"/>
            </a:pPr>
            <a:r>
              <a:rPr lang="en-US" sz="1400" dirty="0"/>
              <a:t>Health-related social needs benefits for YSHCN and children that are welfare involved</a:t>
            </a:r>
          </a:p>
          <a:p>
            <a:pPr marL="342900" indent="-342900">
              <a:buFont typeface="Arial" panose="020B0604020202020204" pitchFamily="34" charset="0"/>
              <a:buChar char="•"/>
            </a:pPr>
            <a:r>
              <a:rPr lang="en-US" sz="1400" dirty="0"/>
              <a:t>OHP will include all Early Periodic Screening, Diagnosis, and Treatment (EPSDT) required services.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The Youth with Special Health Care Needs (YSHCN) eligibility criteria will be expanding. </a:t>
            </a:r>
            <a:r>
              <a:rPr lang="en-US" sz="1400" dirty="0">
                <a:solidFill>
                  <a:srgbClr val="333333"/>
                </a:solidFill>
                <a:effectLst/>
                <a:latin typeface="Calibri" panose="020F0502020204030204" pitchFamily="34" charset="0"/>
                <a:ea typeface="Times New Roman" panose="02020603050405020304" pitchFamily="18" charset="0"/>
                <a:cs typeface="Calibri" panose="020F0502020204030204" pitchFamily="34" charset="0"/>
              </a:rPr>
              <a:t>Beginning no earlier than July 1, 2023, individuals are eligible for YSHCN benefits if they are between ages 19 and 26, with income up to 300 percent federal poverty level (FPL) and, prior to turning age 19, meet criteria that demonstrates certain medical or behavioral health needs. </a:t>
            </a:r>
            <a:r>
              <a:rPr lang="en-US" sz="1400" dirty="0">
                <a:solidFill>
                  <a:srgbClr val="333333"/>
                </a:solidFill>
                <a:effectLst/>
                <a:latin typeface="Calibri" panose="020F0502020204030204" pitchFamily="34" charset="0"/>
                <a:ea typeface="Calibri" panose="020F0502020204030204" pitchFamily="34" charset="0"/>
                <a:cs typeface="Calibri" panose="020F0502020204030204" pitchFamily="34" charset="0"/>
              </a:rPr>
              <a:t>Under the new waiver, YSHCN will have increased vision and dental services and coverage for EPSDT. Effective transition from pediatric to adult health care results in more regular care, patient satisfaction, improved quality of life, and better self-care skills. </a:t>
            </a:r>
            <a:endParaRPr lang="en-US" sz="1400" dirty="0">
              <a:effectLst/>
              <a:latin typeface="Calibri" panose="020F0502020204030204" pitchFamily="34" charset="0"/>
              <a:ea typeface="Calibri" panose="020F0502020204030204" pitchFamily="34" charset="0"/>
              <a:cs typeface="Arial" panose="020B0604020202020204" pitchFamily="34" charset="0"/>
            </a:endParaRPr>
          </a:p>
          <a:p>
            <a:pPr marL="0" indent="0">
              <a:buFont typeface="Arial" panose="020B0604020202020204" pitchFamily="34" charset="0"/>
              <a:buNone/>
            </a:pPr>
            <a:endParaRPr lang="en-US" sz="1400" dirty="0"/>
          </a:p>
        </p:txBody>
      </p:sp>
      <p:sp>
        <p:nvSpPr>
          <p:cNvPr id="4" name="Slide Number Placeholder 3"/>
          <p:cNvSpPr>
            <a:spLocks noGrp="1"/>
          </p:cNvSpPr>
          <p:nvPr>
            <p:ph type="sldNum" sz="quarter" idx="5"/>
          </p:nvPr>
        </p:nvSpPr>
        <p:spPr/>
        <p:txBody>
          <a:bodyPr/>
          <a:lstStyle/>
          <a:p>
            <a:fld id="{FC4B5706-5F4B-426A-944E-42191E5CB1C8}" type="slidenum">
              <a:rPr lang="en-US" smtClean="0"/>
              <a:t>8</a:t>
            </a:fld>
            <a:endParaRPr lang="en-US" dirty="0"/>
          </a:p>
        </p:txBody>
      </p:sp>
    </p:spTree>
    <p:extLst>
      <p:ext uri="{BB962C8B-B14F-4D97-AF65-F5344CB8AC3E}">
        <p14:creationId xmlns:p14="http://schemas.microsoft.com/office/powerpoint/2010/main" val="3537226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0" i="0" kern="1200" dirty="0">
                <a:solidFill>
                  <a:schemeClr val="tx1"/>
                </a:solidFill>
                <a:effectLst/>
                <a:latin typeface="+mn-lt"/>
                <a:ea typeface="+mn-ea"/>
                <a:cs typeface="+mn-cs"/>
              </a:rPr>
              <a:t>Oregon and CMS agree that the Prioritized List as it is currently used in Oregon’s Medicaid program no longer requires waiver authority and that it is preferable to transition the Prioritized List to the State Plan. Oregon no longer moves the “cut-off point” for covered condition-treatment pairings to scale the benefit package up or down; instead, the Prioritized List is used to evaluate what is covered within the existing scale of the benefit package. Covered benefits will be described in the state plan and related state guidance, and any individual who is denied a covered service will have a right to appeal. The state will continue to rely on the HERC to guide its decisions on efficacy and medical necessity criteria through a transparent, public process. Given the nearly thirty-year history of the Prioritized List, the state will need to complete a detailed regulatory and operational review with the potential for meaningful changes in law, rules, or processes. Accordingly, the waiver of amount, scope and duration will terminate on January 1, 2027, to give the state sufficient time to make necessary changes. </a:t>
            </a:r>
            <a:endParaRPr lang="en-US" sz="1400" dirty="0"/>
          </a:p>
        </p:txBody>
      </p:sp>
      <p:sp>
        <p:nvSpPr>
          <p:cNvPr id="4" name="Slide Number Placeholder 3"/>
          <p:cNvSpPr>
            <a:spLocks noGrp="1"/>
          </p:cNvSpPr>
          <p:nvPr>
            <p:ph type="sldNum" sz="quarter" idx="5"/>
          </p:nvPr>
        </p:nvSpPr>
        <p:spPr/>
        <p:txBody>
          <a:bodyPr/>
          <a:lstStyle/>
          <a:p>
            <a:fld id="{FC4B5706-5F4B-426A-944E-42191E5CB1C8}" type="slidenum">
              <a:rPr lang="en-US" smtClean="0"/>
              <a:t>9</a:t>
            </a:fld>
            <a:endParaRPr lang="en-US" dirty="0"/>
          </a:p>
        </p:txBody>
      </p:sp>
    </p:spTree>
    <p:extLst>
      <p:ext uri="{BB962C8B-B14F-4D97-AF65-F5344CB8AC3E}">
        <p14:creationId xmlns:p14="http://schemas.microsoft.com/office/powerpoint/2010/main" val="296774120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B8ADF4C-C20E-4779-93D8-BF0C89F77DA9}"/>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09550759-7198-4CB5-8840-220A82BE5B81}"/>
              </a:ext>
            </a:extLst>
          </p:cNvPr>
          <p:cNvSpPr>
            <a:spLocks noGrp="1" noChangeArrowheads="1"/>
          </p:cNvSpPr>
          <p:nvPr>
            <p:ph type="ctrTitle" hasCustomPrompt="1"/>
          </p:nvPr>
        </p:nvSpPr>
        <p:spPr>
          <a:xfrm>
            <a:off x="914400" y="682626"/>
            <a:ext cx="10363200" cy="1470025"/>
          </a:xfrm>
          <a:prstGeom prst="rect">
            <a:avLst/>
          </a:prstGeom>
        </p:spPr>
        <p:txBody>
          <a:bodyPr anchor="ctr">
            <a:noAutofit/>
          </a:bodyPr>
          <a:lstStyle>
            <a:lvl1pPr algn="ctr">
              <a:defRPr sz="4400" b="1">
                <a:solidFill>
                  <a:schemeClr val="accent1"/>
                </a:solidFill>
              </a:defRPr>
            </a:lvl1pPr>
          </a:lstStyle>
          <a:p>
            <a:r>
              <a:rPr lang="en-US" altLang="en-US"/>
              <a:t>Click to add title</a:t>
            </a:r>
          </a:p>
        </p:txBody>
      </p:sp>
      <p:sp>
        <p:nvSpPr>
          <p:cNvPr id="8" name="Rectangle 3">
            <a:extLst>
              <a:ext uri="{FF2B5EF4-FFF2-40B4-BE49-F238E27FC236}">
                <a16:creationId xmlns:a16="http://schemas.microsoft.com/office/drawing/2014/main" id="{964497FA-BD21-49E9-A4DE-9E2527280BEA}"/>
              </a:ext>
            </a:extLst>
          </p:cNvPr>
          <p:cNvSpPr>
            <a:spLocks noGrp="1" noChangeArrowheads="1"/>
          </p:cNvSpPr>
          <p:nvPr>
            <p:ph type="subTitle" idx="1" hasCustomPrompt="1"/>
          </p:nvPr>
        </p:nvSpPr>
        <p:spPr>
          <a:xfrm>
            <a:off x="1828800" y="2438400"/>
            <a:ext cx="8534400" cy="1752600"/>
          </a:xfrm>
          <a:prstGeom prst="rect">
            <a:avLst/>
          </a:prstGeom>
        </p:spPr>
        <p:txBody>
          <a:bodyPr>
            <a:normAutofit/>
          </a:bodyPr>
          <a:lstStyle>
            <a:lvl1pPr marL="0" indent="0" algn="ctr">
              <a:buFontTx/>
              <a:buNone/>
              <a:defRPr sz="1800">
                <a:solidFill>
                  <a:schemeClr val="accent1"/>
                </a:solidFill>
              </a:defRPr>
            </a:lvl1pPr>
          </a:lstStyle>
          <a:p>
            <a:r>
              <a:rPr lang="en-US" altLang="en-US"/>
              <a:t>Click to add subtitle</a:t>
            </a:r>
          </a:p>
        </p:txBody>
      </p:sp>
      <p:cxnSp>
        <p:nvCxnSpPr>
          <p:cNvPr id="9" name="Straight Connector 8">
            <a:extLst>
              <a:ext uri="{FF2B5EF4-FFF2-40B4-BE49-F238E27FC236}">
                <a16:creationId xmlns:a16="http://schemas.microsoft.com/office/drawing/2014/main" id="{3D73B268-07A5-4178-B7A9-025F32D51117}"/>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0" name="Straight Connector 9">
            <a:extLst>
              <a:ext uri="{FF2B5EF4-FFF2-40B4-BE49-F238E27FC236}">
                <a16:creationId xmlns:a16="http://schemas.microsoft.com/office/drawing/2014/main" id="{442072EB-6695-4B56-B4C0-5B221A2D3213}"/>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Rectangle 2">
            <a:extLst>
              <a:ext uri="{FF2B5EF4-FFF2-40B4-BE49-F238E27FC236}">
                <a16:creationId xmlns:a16="http://schemas.microsoft.com/office/drawing/2014/main" id="{4C9CE2CE-15CA-496B-ACA7-01F19B2AF39F}"/>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sp>
        <p:nvSpPr>
          <p:cNvPr id="16" name="TextBox 15">
            <a:extLst>
              <a:ext uri="{FF2B5EF4-FFF2-40B4-BE49-F238E27FC236}">
                <a16:creationId xmlns:a16="http://schemas.microsoft.com/office/drawing/2014/main" id="{9F7BF630-B5CA-4CE9-BAD0-136313B3AAEE}"/>
              </a:ext>
            </a:extLst>
          </p:cNvPr>
          <p:cNvSpPr txBox="1"/>
          <p:nvPr/>
        </p:nvSpPr>
        <p:spPr>
          <a:xfrm>
            <a:off x="4546122" y="5998663"/>
            <a:ext cx="4061817"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solidFill>
                  <a:schemeClr val="accent1"/>
                </a:solidFill>
              </a:rPr>
              <a:t>HEALTH POLICY AND ANALYTICS DIVISION</a:t>
            </a:r>
          </a:p>
        </p:txBody>
      </p:sp>
      <p:cxnSp>
        <p:nvCxnSpPr>
          <p:cNvPr id="14" name="Straight Connector 13">
            <a:extLst>
              <a:ext uri="{FF2B5EF4-FFF2-40B4-BE49-F238E27FC236}">
                <a16:creationId xmlns:a16="http://schemas.microsoft.com/office/drawing/2014/main" id="{E4E18434-0BED-4940-8B7B-BA2A8C0C9B31}"/>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5" name="Straight Connector 14">
            <a:extLst>
              <a:ext uri="{FF2B5EF4-FFF2-40B4-BE49-F238E27FC236}">
                <a16:creationId xmlns:a16="http://schemas.microsoft.com/office/drawing/2014/main" id="{CFE56E11-82E2-4928-873A-6E4EDD969661}"/>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Rectangle 2">
            <a:extLst>
              <a:ext uri="{FF2B5EF4-FFF2-40B4-BE49-F238E27FC236}">
                <a16:creationId xmlns:a16="http://schemas.microsoft.com/office/drawing/2014/main" id="{006DBFF6-C1D7-46D0-BB7E-6E5A50BB8E87}"/>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4" name="Picture 3" descr="Logo&#10;&#10;Description automatically generated">
            <a:extLst>
              <a:ext uri="{FF2B5EF4-FFF2-40B4-BE49-F238E27FC236}">
                <a16:creationId xmlns:a16="http://schemas.microsoft.com/office/drawing/2014/main" id="{E9FA8E3D-A7B6-4641-B882-28109664734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8" name="Picture 17">
            <a:extLst>
              <a:ext uri="{FF2B5EF4-FFF2-40B4-BE49-F238E27FC236}">
                <a16:creationId xmlns:a16="http://schemas.microsoft.com/office/drawing/2014/main" id="{9169A3A0-A2CF-40C0-A577-774B0A0A50AD}"/>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cxnSp>
        <p:nvCxnSpPr>
          <p:cNvPr id="19" name="Straight Connector 18">
            <a:extLst>
              <a:ext uri="{FF2B5EF4-FFF2-40B4-BE49-F238E27FC236}">
                <a16:creationId xmlns:a16="http://schemas.microsoft.com/office/drawing/2014/main" id="{CB3B2C7A-92B1-4F2C-B704-2D693374AFC6}"/>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Connector 19">
            <a:extLst>
              <a:ext uri="{FF2B5EF4-FFF2-40B4-BE49-F238E27FC236}">
                <a16:creationId xmlns:a16="http://schemas.microsoft.com/office/drawing/2014/main" id="{1CA7EC83-BBB2-4576-A129-0504D64958F7}"/>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1" name="Rectangle 2">
            <a:extLst>
              <a:ext uri="{FF2B5EF4-FFF2-40B4-BE49-F238E27FC236}">
                <a16:creationId xmlns:a16="http://schemas.microsoft.com/office/drawing/2014/main" id="{B90FC5B8-CEC2-467D-A2B1-C32D1F92709C}"/>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22" name="Picture 21" descr="Logo&#10;&#10;Description automatically generated">
            <a:extLst>
              <a:ext uri="{FF2B5EF4-FFF2-40B4-BE49-F238E27FC236}">
                <a16:creationId xmlns:a16="http://schemas.microsoft.com/office/drawing/2014/main" id="{08F3D054-FE82-44BA-87B3-C4997B6FBE0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3" name="Picture 22">
            <a:extLst>
              <a:ext uri="{FF2B5EF4-FFF2-40B4-BE49-F238E27FC236}">
                <a16:creationId xmlns:a16="http://schemas.microsoft.com/office/drawing/2014/main" id="{CBFC639C-2294-4C20-B2DE-4405753B66BD}"/>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cxnSp>
        <p:nvCxnSpPr>
          <p:cNvPr id="24" name="Straight Connector 23">
            <a:extLst>
              <a:ext uri="{FF2B5EF4-FFF2-40B4-BE49-F238E27FC236}">
                <a16:creationId xmlns:a16="http://schemas.microsoft.com/office/drawing/2014/main" id="{658C695A-4E31-45FA-AF61-7A4C287EA55D}"/>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Straight Connector 24">
            <a:extLst>
              <a:ext uri="{FF2B5EF4-FFF2-40B4-BE49-F238E27FC236}">
                <a16:creationId xmlns:a16="http://schemas.microsoft.com/office/drawing/2014/main" id="{D11DBCDD-0CFD-486F-8F3F-538176A7A36F}"/>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6" name="Rectangle 2">
            <a:extLst>
              <a:ext uri="{FF2B5EF4-FFF2-40B4-BE49-F238E27FC236}">
                <a16:creationId xmlns:a16="http://schemas.microsoft.com/office/drawing/2014/main" id="{C04C4225-DF78-4E98-88ED-8EDC08FE2881}"/>
              </a:ext>
            </a:extLst>
          </p:cNvPr>
          <p:cNvSpPr txBox="1">
            <a:spLocks noChangeArrowheads="1"/>
          </p:cNvSpPr>
          <p:nvPr/>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27" name="Picture 26" descr="Logo&#10;&#10;Description automatically generated">
            <a:extLst>
              <a:ext uri="{FF2B5EF4-FFF2-40B4-BE49-F238E27FC236}">
                <a16:creationId xmlns:a16="http://schemas.microsoft.com/office/drawing/2014/main" id="{7991774E-0C05-4C28-89AF-C47FD7168A1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28" name="Picture 27">
            <a:extLst>
              <a:ext uri="{FF2B5EF4-FFF2-40B4-BE49-F238E27FC236}">
                <a16:creationId xmlns:a16="http://schemas.microsoft.com/office/drawing/2014/main" id="{4751BF74-40CE-41AB-8967-A0C3E620CEF0}"/>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cxnSp>
        <p:nvCxnSpPr>
          <p:cNvPr id="29" name="Straight Connector 28">
            <a:extLst>
              <a:ext uri="{FF2B5EF4-FFF2-40B4-BE49-F238E27FC236}">
                <a16:creationId xmlns:a16="http://schemas.microsoft.com/office/drawing/2014/main" id="{5A7616C1-DA03-414A-AFCC-31001AA23EFE}"/>
              </a:ext>
            </a:extLst>
          </p:cNvPr>
          <p:cNvCxnSpPr/>
          <p:nvPr userDrawn="1"/>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Straight Connector 29">
            <a:extLst>
              <a:ext uri="{FF2B5EF4-FFF2-40B4-BE49-F238E27FC236}">
                <a16:creationId xmlns:a16="http://schemas.microsoft.com/office/drawing/2014/main" id="{1481E183-22BC-4E65-956B-C387B5466EAD}"/>
              </a:ext>
            </a:extLst>
          </p:cNvPr>
          <p:cNvCxnSpPr/>
          <p:nvPr userDrawn="1"/>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1" name="Rectangle 2">
            <a:extLst>
              <a:ext uri="{FF2B5EF4-FFF2-40B4-BE49-F238E27FC236}">
                <a16:creationId xmlns:a16="http://schemas.microsoft.com/office/drawing/2014/main" id="{0947BEC3-7247-4DA5-9E6A-2245A009CB82}"/>
              </a:ext>
            </a:extLst>
          </p:cNvPr>
          <p:cNvSpPr txBox="1">
            <a:spLocks noChangeArrowheads="1"/>
          </p:cNvSpPr>
          <p:nvPr userDrawn="1"/>
        </p:nvSpPr>
        <p:spPr>
          <a:xfrm>
            <a:off x="1117600" y="835026"/>
            <a:ext cx="10363200" cy="1470025"/>
          </a:xfrm>
          <a:prstGeom prst="rect">
            <a:avLst/>
          </a:prstGeom>
        </p:spPr>
        <p:txBody>
          <a:bodyPr>
            <a:normAutofit/>
          </a:bodyPr>
          <a:lstStyle>
            <a:lvl1pPr algn="ctr" defTabSz="914400" rtl="0" eaLnBrk="1" latinLnBrk="0" hangingPunct="1">
              <a:lnSpc>
                <a:spcPct val="90000"/>
              </a:lnSpc>
              <a:spcBef>
                <a:spcPct val="0"/>
              </a:spcBef>
              <a:buNone/>
              <a:defRPr sz="3200" b="1" kern="1200">
                <a:solidFill>
                  <a:schemeClr val="accent1"/>
                </a:solidFill>
                <a:latin typeface="+mj-lt"/>
                <a:ea typeface="+mj-ea"/>
                <a:cs typeface="+mj-cs"/>
              </a:defRPr>
            </a:lvl1pPr>
          </a:lstStyle>
          <a:p>
            <a:endParaRPr lang="en-US" altLang="en-US" sz="3200" dirty="0"/>
          </a:p>
        </p:txBody>
      </p:sp>
      <p:pic>
        <p:nvPicPr>
          <p:cNvPr id="32" name="Picture 31" descr="Logo&#10;&#10;Description automatically generated">
            <a:extLst>
              <a:ext uri="{FF2B5EF4-FFF2-40B4-BE49-F238E27FC236}">
                <a16:creationId xmlns:a16="http://schemas.microsoft.com/office/drawing/2014/main" id="{66740854-2285-4CDE-9D24-498CD2E9C48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Tree>
    <p:extLst>
      <p:ext uri="{BB962C8B-B14F-4D97-AF65-F5344CB8AC3E}">
        <p14:creationId xmlns:p14="http://schemas.microsoft.com/office/powerpoint/2010/main" val="28295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ntent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A848F48A-960C-463A-911C-AF7FCB01D508}"/>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EDE0273B-5A5C-4949-97E8-FCFC0AF8CB2A}"/>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2"/>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3" name="Slide Number Placeholder 4">
            <a:extLst>
              <a:ext uri="{FF2B5EF4-FFF2-40B4-BE49-F238E27FC236}">
                <a16:creationId xmlns:a16="http://schemas.microsoft.com/office/drawing/2014/main" id="{9BD2405D-4185-4D3A-9F84-C3C3E40A0045}"/>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8" name="Straight Connector 17">
            <a:extLst>
              <a:ext uri="{FF2B5EF4-FFF2-40B4-BE49-F238E27FC236}">
                <a16:creationId xmlns:a16="http://schemas.microsoft.com/office/drawing/2014/main" id="{D7C8FEB2-8ECD-41AB-89E4-D462599C8213}"/>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63AF136A-EEE6-431C-B3EC-CADB9F1E20C1}"/>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24D547D8-2514-4C52-A6A9-7E4BC0107F6F}"/>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7A94FAC1-8202-4483-8B60-EF92D773C85D}"/>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23" name="Straight Connector 22">
            <a:extLst>
              <a:ext uri="{FF2B5EF4-FFF2-40B4-BE49-F238E27FC236}">
                <a16:creationId xmlns:a16="http://schemas.microsoft.com/office/drawing/2014/main" id="{05F2D987-FC5F-4A46-ABA3-871CFC67930C}"/>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54E455AC-D9BF-4BC6-A992-2EE6FE464E52}"/>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12EE1075-CE19-4E1E-90EE-F341ECAF818B}"/>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725853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9134856"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EA2AEDB7-6C2B-4F0D-9A95-4E8D1F45FFE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832E38B2-765C-4BDA-BA26-2C3E5FB1FBFE}"/>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D36F976-25B3-46BC-8258-FDE0BC0E3547}"/>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Logo&#10;&#10;Description automatically generated">
            <a:extLst>
              <a:ext uri="{FF2B5EF4-FFF2-40B4-BE49-F238E27FC236}">
                <a16:creationId xmlns:a16="http://schemas.microsoft.com/office/drawing/2014/main" id="{B98E42DF-2DCD-CF06-B45C-A7E57A218B4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9314769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idebar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2"/>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2" name="Rectangle 11">
            <a:extLst>
              <a:ext uri="{FF2B5EF4-FFF2-40B4-BE49-F238E27FC236}">
                <a16:creationId xmlns:a16="http://schemas.microsoft.com/office/drawing/2014/main" id="{84AE322E-770C-48B7-96B5-E4FE263D08A2}"/>
              </a:ext>
            </a:extLst>
          </p:cNvPr>
          <p:cNvSpPr/>
          <p:nvPr/>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4492DCB3-BC98-4935-84C1-C00E66830AF5}"/>
              </a:ext>
            </a:extLst>
          </p:cNvPr>
          <p:cNvSpPr/>
          <p:nvPr userDrawn="1"/>
        </p:nvSpPr>
        <p:spPr>
          <a:xfrm>
            <a:off x="9561443" y="-3970"/>
            <a:ext cx="2630556"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7260815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ection Header_green">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A2129F32-C009-451F-8F03-9A54EE4E0B44}"/>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CD96779B-6D96-41E3-AAD1-3FA6079D5686}"/>
              </a:ext>
            </a:extLst>
          </p:cNvPr>
          <p:cNvSpPr/>
          <p:nvPr/>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FF2B5EF4-FFF2-40B4-BE49-F238E27FC236}">
                <a16:creationId xmlns:a16="http://schemas.microsoft.com/office/drawing/2014/main" id="{1ABFB515-D18C-42A9-B0B6-A58D3727B8EA}"/>
              </a:ext>
            </a:extLst>
          </p:cNvPr>
          <p:cNvSpPr/>
          <p:nvPr userDrawn="1"/>
        </p:nvSpPr>
        <p:spPr>
          <a:xfrm>
            <a:off x="0" y="-3969"/>
            <a:ext cx="12192000"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Text Placeholder 2">
            <a:extLst>
              <a:ext uri="{FF2B5EF4-FFF2-40B4-BE49-F238E27FC236}">
                <a16:creationId xmlns:a16="http://schemas.microsoft.com/office/drawing/2014/main" id="{25D6AD62-D1EA-4E11-B269-14084843DC94}"/>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C82B4153-A2FE-475E-A1B2-EA97D241F909}"/>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36624840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and Content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5438007D-EBA6-472B-86A2-FBB8328416B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9CC53FD-0C89-446A-B667-CC4E35F429D2}"/>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3"/>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3" name="Slide Number Placeholder 4">
            <a:extLst>
              <a:ext uri="{FF2B5EF4-FFF2-40B4-BE49-F238E27FC236}">
                <a16:creationId xmlns:a16="http://schemas.microsoft.com/office/drawing/2014/main" id="{E10E2AB3-B64E-4EAC-BA23-01F1094E81E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8" name="Straight Connector 17">
            <a:extLst>
              <a:ext uri="{FF2B5EF4-FFF2-40B4-BE49-F238E27FC236}">
                <a16:creationId xmlns:a16="http://schemas.microsoft.com/office/drawing/2014/main" id="{48A6500B-8522-475C-B5F2-E419787AFD1D}"/>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3775CD88-9307-4C03-B6B2-383A12FAB3D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6A7A0467-6433-4F39-B2A7-7CAADB400243}"/>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0D3B3F5F-39A3-4E8F-9938-6C1261AC604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23" name="Straight Connector 22">
            <a:extLst>
              <a:ext uri="{FF2B5EF4-FFF2-40B4-BE49-F238E27FC236}">
                <a16:creationId xmlns:a16="http://schemas.microsoft.com/office/drawing/2014/main" id="{17C7A856-529E-40B8-903A-767F8C50CDC8}"/>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01229910-7F09-4B0D-B258-0C9C7D164EC6}"/>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713A99BC-3FEE-41C8-B971-FF08BDBAE263}"/>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184751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9134856"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171AA448-FFE0-45FC-94C4-74D5D63B4245}"/>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7A638596-F8BA-4AC4-9A35-52632408C8CD}"/>
              </a:ext>
            </a:extLst>
          </p:cNvPr>
          <p:cNvSpPr/>
          <p:nvPr/>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E2E859E1-0C3E-47AA-810C-235CB7659203}"/>
              </a:ext>
            </a:extLst>
          </p:cNvPr>
          <p:cNvSpPr/>
          <p:nvPr userDrawn="1"/>
        </p:nvSpPr>
        <p:spPr>
          <a:xfrm>
            <a:off x="0" y="-3969"/>
            <a:ext cx="12191999" cy="36576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Logo&#10;&#10;Description automatically generated">
            <a:extLst>
              <a:ext uri="{FF2B5EF4-FFF2-40B4-BE49-F238E27FC236}">
                <a16:creationId xmlns:a16="http://schemas.microsoft.com/office/drawing/2014/main" id="{B422038F-4FFB-A0A1-BBC1-0452067EF24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1974130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Sidebar_green">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3"/>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2" name="Rectangle 11">
            <a:extLst>
              <a:ext uri="{FF2B5EF4-FFF2-40B4-BE49-F238E27FC236}">
                <a16:creationId xmlns:a16="http://schemas.microsoft.com/office/drawing/2014/main" id="{61E8F351-1A4E-4B3A-8937-723A7225B96E}"/>
              </a:ext>
            </a:extLst>
          </p:cNvPr>
          <p:cNvSpPr/>
          <p:nvPr/>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B9DE73E-377E-48FC-8ED0-4BF4A31F4605}"/>
              </a:ext>
            </a:extLst>
          </p:cNvPr>
          <p:cNvSpPr/>
          <p:nvPr userDrawn="1"/>
        </p:nvSpPr>
        <p:spPr>
          <a:xfrm>
            <a:off x="9561443" y="-3970"/>
            <a:ext cx="2630556" cy="686196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478342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Header_aqu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556F09D2-5726-486D-937F-52DBC85ABF31}"/>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1F777B3C-7D4E-4130-A916-453E96FCF4BB}"/>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FF2B5EF4-FFF2-40B4-BE49-F238E27FC236}">
                <a16:creationId xmlns:a16="http://schemas.microsoft.com/office/drawing/2014/main" id="{42965B5B-8585-4A70-91FD-87AC4965752A}"/>
              </a:ext>
            </a:extLst>
          </p:cNvPr>
          <p:cNvSpPr/>
          <p:nvPr userDrawn="1"/>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Text Placeholder 2">
            <a:extLst>
              <a:ext uri="{FF2B5EF4-FFF2-40B4-BE49-F238E27FC236}">
                <a16:creationId xmlns:a16="http://schemas.microsoft.com/office/drawing/2014/main" id="{13CBBE33-DEB0-46F8-A225-B8E712AFAE0B}"/>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02DD90FD-0D76-4AD7-A164-09B40DFBE208}"/>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22347408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Content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8BADE23-9991-4EC8-B244-4666F79244D0}"/>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4"/>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3" name="Slide Number Placeholder 4">
            <a:extLst>
              <a:ext uri="{FF2B5EF4-FFF2-40B4-BE49-F238E27FC236}">
                <a16:creationId xmlns:a16="http://schemas.microsoft.com/office/drawing/2014/main" id="{6CC472F7-170B-45CE-B9D2-DE81285EAFC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8" name="Straight Connector 17">
            <a:extLst>
              <a:ext uri="{FF2B5EF4-FFF2-40B4-BE49-F238E27FC236}">
                <a16:creationId xmlns:a16="http://schemas.microsoft.com/office/drawing/2014/main" id="{D5D8C3B3-2802-48F4-BC1B-DE48E65A823C}"/>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DA53B5A3-0E56-42EA-9C66-E645135EF0C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23" name="Straight Connector 22">
            <a:extLst>
              <a:ext uri="{FF2B5EF4-FFF2-40B4-BE49-F238E27FC236}">
                <a16:creationId xmlns:a16="http://schemas.microsoft.com/office/drawing/2014/main" id="{1E3E4672-A998-46E8-899F-B64682190A31}"/>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052287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lank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9134856"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Logo&#10;&#10;Description automatically generated">
            <a:extLst>
              <a:ext uri="{FF2B5EF4-FFF2-40B4-BE49-F238E27FC236}">
                <a16:creationId xmlns:a16="http://schemas.microsoft.com/office/drawing/2014/main" id="{0EFC206E-221E-7B90-E694-9D2C00ACCDB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1377988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lvl1pPr>
          </a:lstStyle>
          <a:p>
            <a:pPr lvl="0"/>
            <a:r>
              <a:rPr lang="en-US"/>
              <a:t>Click to add subtitle</a:t>
            </a:r>
          </a:p>
        </p:txBody>
      </p:sp>
      <p:sp>
        <p:nvSpPr>
          <p:cNvPr id="11" name="Text Placeholder 3">
            <a:extLst>
              <a:ext uri="{FF2B5EF4-FFF2-40B4-BE49-F238E27FC236}">
                <a16:creationId xmlns:a16="http://schemas.microsoft.com/office/drawing/2014/main" id="{B66AFAA7-1327-4259-B4EB-D5AB4DD08008}"/>
              </a:ext>
            </a:extLst>
          </p:cNvPr>
          <p:cNvSpPr>
            <a:spLocks noGrp="1"/>
          </p:cNvSpPr>
          <p:nvPr>
            <p:ph type="body" sz="quarter" idx="11"/>
          </p:nvPr>
        </p:nvSpPr>
        <p:spPr>
          <a:xfrm>
            <a:off x="600889" y="36376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accent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42107143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Sidebar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4"/>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841541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Section Header_aqu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556F09D2-5726-486D-937F-52DBC85ABF31}"/>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1F777B3C-7D4E-4130-A916-453E96FCF4BB}"/>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FF2B5EF4-FFF2-40B4-BE49-F238E27FC236}">
                <a16:creationId xmlns:a16="http://schemas.microsoft.com/office/drawing/2014/main" id="{42965B5B-8585-4A70-91FD-87AC4965752A}"/>
              </a:ext>
            </a:extLst>
          </p:cNvPr>
          <p:cNvSpPr/>
          <p:nvPr userDrawn="1"/>
        </p:nvSpPr>
        <p:spPr>
          <a:xfrm>
            <a:off x="0" y="-3969"/>
            <a:ext cx="12192000"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Text Placeholder 2">
            <a:extLst>
              <a:ext uri="{FF2B5EF4-FFF2-40B4-BE49-F238E27FC236}">
                <a16:creationId xmlns:a16="http://schemas.microsoft.com/office/drawing/2014/main" id="{13CBBE33-DEB0-46F8-A225-B8E712AFAE0B}"/>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02DD90FD-0D76-4AD7-A164-09B40DFBE208}"/>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42306170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1_Title and Content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8BADE23-9991-4EC8-B244-4666F79244D0}"/>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4"/>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3" name="Slide Number Placeholder 4">
            <a:extLst>
              <a:ext uri="{FF2B5EF4-FFF2-40B4-BE49-F238E27FC236}">
                <a16:creationId xmlns:a16="http://schemas.microsoft.com/office/drawing/2014/main" id="{6CC472F7-170B-45CE-B9D2-DE81285EAFC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8" name="Straight Connector 17">
            <a:extLst>
              <a:ext uri="{FF2B5EF4-FFF2-40B4-BE49-F238E27FC236}">
                <a16:creationId xmlns:a16="http://schemas.microsoft.com/office/drawing/2014/main" id="{D5D8C3B3-2802-48F4-BC1B-DE48E65A823C}"/>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DA53B5A3-0E56-42EA-9C66-E645135EF0C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23" name="Straight Connector 22">
            <a:extLst>
              <a:ext uri="{FF2B5EF4-FFF2-40B4-BE49-F238E27FC236}">
                <a16:creationId xmlns:a16="http://schemas.microsoft.com/office/drawing/2014/main" id="{1E3E4672-A998-46E8-899F-B64682190A31}"/>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227280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_Blank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9134856"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Logo&#10;&#10;Description automatically generated">
            <a:extLst>
              <a:ext uri="{FF2B5EF4-FFF2-40B4-BE49-F238E27FC236}">
                <a16:creationId xmlns:a16="http://schemas.microsoft.com/office/drawing/2014/main" id="{861E1254-EFCE-F2E6-0E2F-7C048C7517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38773515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Sidebar_aqu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4"/>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884355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Header_indigo">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556F09D2-5726-486D-937F-52DBC85ABF31}"/>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1F777B3C-7D4E-4130-A916-453E96FCF4BB}"/>
              </a:ext>
            </a:extLst>
          </p:cNvPr>
          <p:cNvSpPr/>
          <p:nvPr/>
        </p:nvSpPr>
        <p:spPr>
          <a:xfrm>
            <a:off x="0" y="-3969"/>
            <a:ext cx="12192000"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FF2B5EF4-FFF2-40B4-BE49-F238E27FC236}">
                <a16:creationId xmlns:a16="http://schemas.microsoft.com/office/drawing/2014/main" id="{42965B5B-8585-4A70-91FD-87AC4965752A}"/>
              </a:ext>
            </a:extLst>
          </p:cNvPr>
          <p:cNvSpPr/>
          <p:nvPr userDrawn="1"/>
        </p:nvSpPr>
        <p:spPr>
          <a:xfrm>
            <a:off x="0" y="-3969"/>
            <a:ext cx="12192000"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Text Placeholder 2">
            <a:extLst>
              <a:ext uri="{FF2B5EF4-FFF2-40B4-BE49-F238E27FC236}">
                <a16:creationId xmlns:a16="http://schemas.microsoft.com/office/drawing/2014/main" id="{13CBBE33-DEB0-46F8-A225-B8E712AFAE0B}"/>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02DD90FD-0D76-4AD7-A164-09B40DFBE208}"/>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197899156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ontent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73528F62-F210-4DCB-B6DA-7231025B5F1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78BADE23-9991-4EC8-B244-4666F79244D0}"/>
              </a:ext>
            </a:extLst>
          </p:cNvPr>
          <p:cNvSpPr>
            <a:spLocks noGrp="1"/>
          </p:cNvSpPr>
          <p:nvPr>
            <p:ph idx="1" hasCustomPrompt="1"/>
          </p:nvPr>
        </p:nvSpPr>
        <p:spPr>
          <a:xfrm>
            <a:off x="609600" y="1604431"/>
            <a:ext cx="10972800" cy="4193913"/>
          </a:xfrm>
          <a:prstGeom prst="rect">
            <a:avLst/>
          </a:prstGeom>
        </p:spPr>
        <p:txBody>
          <a:bodyPr>
            <a:noAutofit/>
          </a:bodyPr>
          <a:lstStyle>
            <a:lvl1pPr marL="342900" indent="-342900">
              <a:lnSpc>
                <a:spcPct val="100000"/>
              </a:lnSpc>
              <a:spcBef>
                <a:spcPts val="0"/>
              </a:spcBef>
              <a:spcAft>
                <a:spcPts val="1200"/>
              </a:spcAft>
              <a:buClr>
                <a:schemeClr val="accent6"/>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3" name="Slide Number Placeholder 4">
            <a:extLst>
              <a:ext uri="{FF2B5EF4-FFF2-40B4-BE49-F238E27FC236}">
                <a16:creationId xmlns:a16="http://schemas.microsoft.com/office/drawing/2014/main" id="{6CC472F7-170B-45CE-B9D2-DE81285EAFCB}"/>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8" name="Straight Connector 17">
            <a:extLst>
              <a:ext uri="{FF2B5EF4-FFF2-40B4-BE49-F238E27FC236}">
                <a16:creationId xmlns:a16="http://schemas.microsoft.com/office/drawing/2014/main" id="{D5D8C3B3-2802-48F4-BC1B-DE48E65A823C}"/>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A02D0D24-140B-43E5-BCE6-B0B6E6083953}"/>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DD8B9977-A724-4719-8A30-F51F97856958}"/>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DA53B5A3-0E56-42EA-9C66-E645135EF0C1}"/>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23" name="Straight Connector 22">
            <a:extLst>
              <a:ext uri="{FF2B5EF4-FFF2-40B4-BE49-F238E27FC236}">
                <a16:creationId xmlns:a16="http://schemas.microsoft.com/office/drawing/2014/main" id="{1E3E4672-A998-46E8-899F-B64682190A31}"/>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78A2E34C-8105-4902-B672-3DA58566EE3A}"/>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EF7AEEBC-766D-40C8-BE0B-3900CBE588A6}"/>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9039059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Blank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4285834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1_Sidebar_indigo">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342900" indent="-342900">
              <a:lnSpc>
                <a:spcPct val="100000"/>
              </a:lnSpc>
              <a:spcBef>
                <a:spcPts val="0"/>
              </a:spcBef>
              <a:spcAft>
                <a:spcPts val="1200"/>
              </a:spcAft>
              <a:buClr>
                <a:schemeClr val="accent6"/>
              </a:buClr>
              <a:buSzPct val="100000"/>
              <a:buFont typeface="Arial" panose="020B0604020202020204" pitchFamily="34" charset="0"/>
              <a:buChar char="•"/>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2" name="Rectangle 11">
            <a:extLst>
              <a:ext uri="{FF2B5EF4-FFF2-40B4-BE49-F238E27FC236}">
                <a16:creationId xmlns:a16="http://schemas.microsoft.com/office/drawing/2014/main" id="{C0181A01-FBB9-499C-B9A8-8CDC1C687CF7}"/>
              </a:ext>
            </a:extLst>
          </p:cNvPr>
          <p:cNvSpPr/>
          <p:nvPr/>
        </p:nvSpPr>
        <p:spPr>
          <a:xfrm>
            <a:off x="9561443" y="-3970"/>
            <a:ext cx="2630556" cy="686196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6CC81F07-BA77-4279-9937-5F410A69E195}"/>
              </a:ext>
            </a:extLst>
          </p:cNvPr>
          <p:cNvSpPr/>
          <p:nvPr userDrawn="1"/>
        </p:nvSpPr>
        <p:spPr>
          <a:xfrm>
            <a:off x="9561443" y="-3970"/>
            <a:ext cx="2630556" cy="686196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2815311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losing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F62C9C6-F8EB-488A-93A5-4579D96F5229}"/>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sp>
        <p:nvSpPr>
          <p:cNvPr id="7" name="Rectangle 2">
            <a:extLst>
              <a:ext uri="{FF2B5EF4-FFF2-40B4-BE49-F238E27FC236}">
                <a16:creationId xmlns:a16="http://schemas.microsoft.com/office/drawing/2014/main" id="{E00191DC-3516-4FAE-B604-A84B0B2B6ACA}"/>
              </a:ext>
            </a:extLst>
          </p:cNvPr>
          <p:cNvSpPr txBox="1">
            <a:spLocks noChangeArrowheads="1"/>
          </p:cNvSpPr>
          <p:nvPr/>
        </p:nvSpPr>
        <p:spPr>
          <a:xfrm>
            <a:off x="1095983" y="1383020"/>
            <a:ext cx="10363200" cy="1470025"/>
          </a:xfrm>
          <a:prstGeom prst="rect">
            <a:avLst/>
          </a:prstGeom>
        </p:spPr>
        <p:txBody>
          <a:bodyPr anchor="ctr"/>
          <a:lst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r>
              <a:rPr lang="en-US" altLang="en-US" sz="4000" dirty="0"/>
              <a:t>Thank You</a:t>
            </a:r>
          </a:p>
        </p:txBody>
      </p:sp>
      <p:cxnSp>
        <p:nvCxnSpPr>
          <p:cNvPr id="11" name="Straight Connector 10">
            <a:extLst>
              <a:ext uri="{FF2B5EF4-FFF2-40B4-BE49-F238E27FC236}">
                <a16:creationId xmlns:a16="http://schemas.microsoft.com/office/drawing/2014/main" id="{284F4DC8-E22C-4496-9DD5-6C31B1983B20}"/>
              </a:ext>
            </a:extLst>
          </p:cNvPr>
          <p:cNvCxnSpPr/>
          <p:nvPr/>
        </p:nvCxnSpPr>
        <p:spPr bwMode="auto">
          <a:xfrm>
            <a:off x="355600" y="21907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3" name="Straight Connector 12">
            <a:extLst>
              <a:ext uri="{FF2B5EF4-FFF2-40B4-BE49-F238E27FC236}">
                <a16:creationId xmlns:a16="http://schemas.microsoft.com/office/drawing/2014/main" id="{C163201D-1CF5-4ED0-AECB-2428B7518CD0}"/>
              </a:ext>
            </a:extLst>
          </p:cNvPr>
          <p:cNvCxnSpPr/>
          <p:nvPr/>
        </p:nvCxnSpPr>
        <p:spPr bwMode="auto">
          <a:xfrm>
            <a:off x="355600" y="6638925"/>
            <a:ext cx="11480800" cy="0"/>
          </a:xfrm>
          <a:prstGeom prst="line">
            <a:avLst/>
          </a:prstGeom>
          <a:solidFill>
            <a:schemeClr val="accent1"/>
          </a:solidFill>
          <a:ln w="28575" cap="flat" cmpd="sng" algn="ctr">
            <a:solidFill>
              <a:srgbClr val="E7721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8" name="Picture 7" descr="Logo&#10;&#10;Description automatically generated">
            <a:extLst>
              <a:ext uri="{FF2B5EF4-FFF2-40B4-BE49-F238E27FC236}">
                <a16:creationId xmlns:a16="http://schemas.microsoft.com/office/drawing/2014/main" id="{5CCE9F03-3918-4E3B-ABF9-97F083F9192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9" name="Picture 8">
            <a:extLst>
              <a:ext uri="{FF2B5EF4-FFF2-40B4-BE49-F238E27FC236}">
                <a16:creationId xmlns:a16="http://schemas.microsoft.com/office/drawing/2014/main" id="{6D05278D-1DC9-4579-8EB7-965E56464F6C}"/>
              </a:ext>
            </a:extLst>
          </p:cNvPr>
          <p:cNvPicPr>
            <a:picLocks noChangeAspect="1"/>
          </p:cNvPicPr>
          <p:nvPr/>
        </p:nvPicPr>
        <p:blipFill rotWithShape="1">
          <a:blip r:embed="rId2"/>
          <a:srcRect l="1395" r="528" b="3776"/>
          <a:stretch/>
        </p:blipFill>
        <p:spPr>
          <a:xfrm>
            <a:off x="386272" y="4552950"/>
            <a:ext cx="11419457" cy="2085975"/>
          </a:xfrm>
          <a:prstGeom prst="rect">
            <a:avLst/>
          </a:prstGeom>
        </p:spPr>
      </p:pic>
      <p:pic>
        <p:nvPicPr>
          <p:cNvPr id="10" name="Picture 9" descr="Logo&#10;&#10;Description automatically generated">
            <a:extLst>
              <a:ext uri="{FF2B5EF4-FFF2-40B4-BE49-F238E27FC236}">
                <a16:creationId xmlns:a16="http://schemas.microsoft.com/office/drawing/2014/main" id="{3BD45C66-E4F5-4A20-A487-3D6B70EA56E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pic>
        <p:nvPicPr>
          <p:cNvPr id="12" name="Picture 11">
            <a:extLst>
              <a:ext uri="{FF2B5EF4-FFF2-40B4-BE49-F238E27FC236}">
                <a16:creationId xmlns:a16="http://schemas.microsoft.com/office/drawing/2014/main" id="{E9D8929A-DA26-4EB1-BA3C-5C7DB7C68510}"/>
              </a:ext>
            </a:extLst>
          </p:cNvPr>
          <p:cNvPicPr>
            <a:picLocks noChangeAspect="1"/>
          </p:cNvPicPr>
          <p:nvPr userDrawn="1"/>
        </p:nvPicPr>
        <p:blipFill rotWithShape="1">
          <a:blip r:embed="rId2"/>
          <a:srcRect l="1395" r="528" b="3776"/>
          <a:stretch/>
        </p:blipFill>
        <p:spPr>
          <a:xfrm>
            <a:off x="386272" y="4552950"/>
            <a:ext cx="11419457" cy="2085975"/>
          </a:xfrm>
          <a:prstGeom prst="rect">
            <a:avLst/>
          </a:prstGeom>
        </p:spPr>
      </p:pic>
      <p:pic>
        <p:nvPicPr>
          <p:cNvPr id="14" name="Picture 13" descr="Logo&#10;&#10;Description automatically generated">
            <a:extLst>
              <a:ext uri="{FF2B5EF4-FFF2-40B4-BE49-F238E27FC236}">
                <a16:creationId xmlns:a16="http://schemas.microsoft.com/office/drawing/2014/main" id="{CF954700-AC09-49CD-B56D-3D4757AFF19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661295" y="4908947"/>
            <a:ext cx="2869411" cy="1075520"/>
          </a:xfrm>
          <a:prstGeom prst="rect">
            <a:avLst/>
          </a:prstGeom>
        </p:spPr>
      </p:pic>
    </p:spTree>
    <p:extLst>
      <p:ext uri="{BB962C8B-B14F-4D97-AF65-F5344CB8AC3E}">
        <p14:creationId xmlns:p14="http://schemas.microsoft.com/office/powerpoint/2010/main" val="2237781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 name="Title 1"/>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Slide Number Placeholder 4">
            <a:extLst>
              <a:ext uri="{FF2B5EF4-FFF2-40B4-BE49-F238E27FC236}">
                <a16:creationId xmlns:a16="http://schemas.microsoft.com/office/drawing/2014/main" id="{96AFFF08-29A6-4CC6-9C58-1E83B2E94A0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2" name="Straight Connector 11">
            <a:extLst>
              <a:ext uri="{FF2B5EF4-FFF2-40B4-BE49-F238E27FC236}">
                <a16:creationId xmlns:a16="http://schemas.microsoft.com/office/drawing/2014/main" id="{99E87FA9-A9D7-4361-B9C9-F8BB92AD77BF}"/>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Rectangle 12">
            <a:extLst>
              <a:ext uri="{FF2B5EF4-FFF2-40B4-BE49-F238E27FC236}">
                <a16:creationId xmlns:a16="http://schemas.microsoft.com/office/drawing/2014/main" id="{2AAE0055-B238-429F-98F9-96E0DBA368CB}"/>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18" name="Slide Number Placeholder 4">
            <a:extLst>
              <a:ext uri="{FF2B5EF4-FFF2-40B4-BE49-F238E27FC236}">
                <a16:creationId xmlns:a16="http://schemas.microsoft.com/office/drawing/2014/main" id="{460104C7-A1C7-4443-9698-CDC691A5B50A}"/>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9" name="Straight Connector 18">
            <a:extLst>
              <a:ext uri="{FF2B5EF4-FFF2-40B4-BE49-F238E27FC236}">
                <a16:creationId xmlns:a16="http://schemas.microsoft.com/office/drawing/2014/main" id="{8DE8176C-F7C4-4141-BCE2-61EA1353FEF0}"/>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0" name="Rectangle 19">
            <a:extLst>
              <a:ext uri="{FF2B5EF4-FFF2-40B4-BE49-F238E27FC236}">
                <a16:creationId xmlns:a16="http://schemas.microsoft.com/office/drawing/2014/main" id="{BCF095F3-C33E-4027-9B74-51FE4F26135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2" name="Slide Number Placeholder 4">
            <a:extLst>
              <a:ext uri="{FF2B5EF4-FFF2-40B4-BE49-F238E27FC236}">
                <a16:creationId xmlns:a16="http://schemas.microsoft.com/office/drawing/2014/main" id="{B9A038C6-DC00-44E8-9CB6-F8D57FF7BB15}"/>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23" name="Straight Connector 22">
            <a:extLst>
              <a:ext uri="{FF2B5EF4-FFF2-40B4-BE49-F238E27FC236}">
                <a16:creationId xmlns:a16="http://schemas.microsoft.com/office/drawing/2014/main" id="{11E66D32-537D-4913-9AFB-9D88626CB73B}"/>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DC9BC006-A19C-4C49-BFD1-CFF8DB9A5816}"/>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Tree>
    <p:extLst>
      <p:ext uri="{BB962C8B-B14F-4D97-AF65-F5344CB8AC3E}">
        <p14:creationId xmlns:p14="http://schemas.microsoft.com/office/powerpoint/2010/main" val="7702715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Blank_orang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9134856"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EA2AEDB7-6C2B-4F0D-9A95-4E8D1F45FFE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832E38B2-765C-4BDA-BA26-2C3E5FB1FBFE}"/>
              </a:ext>
            </a:extLst>
          </p:cNvPr>
          <p:cNvSpPr/>
          <p:nvPr/>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1D36F976-25B3-46BC-8258-FDE0BC0E3547}"/>
              </a:ext>
            </a:extLst>
          </p:cNvPr>
          <p:cNvSpPr/>
          <p:nvPr userDrawn="1"/>
        </p:nvSpPr>
        <p:spPr>
          <a:xfrm>
            <a:off x="0" y="-3969"/>
            <a:ext cx="12191999" cy="3657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EF547769-B8F2-4D57-AB98-F864470757FA}"/>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pic>
        <p:nvPicPr>
          <p:cNvPr id="2" name="Picture 1" descr="Logo&#10;&#10;Description automatically generated">
            <a:extLst>
              <a:ext uri="{FF2B5EF4-FFF2-40B4-BE49-F238E27FC236}">
                <a16:creationId xmlns:a16="http://schemas.microsoft.com/office/drawing/2014/main" id="{9D5A086D-C111-5630-79FF-C6790A2A3FC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150125138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Blank_magenta">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9134856"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60513989-00EA-4005-982C-A0406DD0C12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1" name="Rectangle 10">
            <a:extLst>
              <a:ext uri="{FF2B5EF4-FFF2-40B4-BE49-F238E27FC236}">
                <a16:creationId xmlns:a16="http://schemas.microsoft.com/office/drawing/2014/main" id="{EF218F5B-C1B8-46D5-A393-C77A18A9D034}"/>
              </a:ext>
            </a:extLst>
          </p:cNvPr>
          <p:cNvSpPr/>
          <p:nvPr/>
        </p:nvSpPr>
        <p:spPr>
          <a:xfrm>
            <a:off x="0" y="-3969"/>
            <a:ext cx="12191999" cy="3657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E60CAA36-1225-411D-8FAA-483DC3AE2A62}"/>
              </a:ext>
            </a:extLst>
          </p:cNvPr>
          <p:cNvSpPr/>
          <p:nvPr userDrawn="1"/>
        </p:nvSpPr>
        <p:spPr>
          <a:xfrm>
            <a:off x="0" y="-3969"/>
            <a:ext cx="12191999" cy="3657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19BE0BBD-1AFE-42F6-84BB-BDD5CCF06BE9}"/>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pic>
        <p:nvPicPr>
          <p:cNvPr id="2" name="Picture 1" descr="Logo&#10;&#10;Description automatically generated">
            <a:extLst>
              <a:ext uri="{FF2B5EF4-FFF2-40B4-BE49-F238E27FC236}">
                <a16:creationId xmlns:a16="http://schemas.microsoft.com/office/drawing/2014/main" id="{A017506D-C176-91BC-4101-93016E56B84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9847207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2_Blank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9134856"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36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61F6536F-CEEC-435E-9CE6-D7A6BC468149}"/>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5BDFBC0-D10E-447D-8410-E8F74116C5EA}"/>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Content Placeholder 2">
            <a:extLst>
              <a:ext uri="{FF2B5EF4-FFF2-40B4-BE49-F238E27FC236}">
                <a16:creationId xmlns:a16="http://schemas.microsoft.com/office/drawing/2014/main" id="{31727921-6AC3-48F1-91F6-36A2E27888AE}"/>
              </a:ext>
            </a:extLst>
          </p:cNvPr>
          <p:cNvSpPr>
            <a:spLocks noGrp="1"/>
          </p:cNvSpPr>
          <p:nvPr>
            <p:ph idx="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00000"/>
              <a:buFont typeface="Arial" panose="020B0604020202020204" pitchFamily="34" charset="0"/>
              <a:buNone/>
              <a:defRPr sz="2400">
                <a:solidFill>
                  <a:schemeClr val="tx1"/>
                </a:solidFill>
              </a:defRPr>
            </a:lvl1pPr>
            <a:lvl2pPr marL="800100" indent="-342900">
              <a:lnSpc>
                <a:spcPct val="100000"/>
              </a:lnSpc>
              <a:spcBef>
                <a:spcPts val="0"/>
              </a:spcBef>
              <a:spcAft>
                <a:spcPts val="1200"/>
              </a:spcAft>
              <a:buClr>
                <a:schemeClr val="accent1"/>
              </a:buClr>
              <a:buFont typeface="Arial" panose="020B0604020202020204" pitchFamily="34" charset="0"/>
              <a:buChar char="•"/>
              <a:defRPr sz="2400"/>
            </a:lvl2pPr>
            <a:lvl3pPr marL="1257300" indent="-342900">
              <a:lnSpc>
                <a:spcPct val="100000"/>
              </a:lnSpc>
              <a:spcBef>
                <a:spcPts val="0"/>
              </a:spcBef>
              <a:spcAft>
                <a:spcPts val="1200"/>
              </a:spcAft>
              <a:buClr>
                <a:schemeClr val="accent1"/>
              </a:buClr>
              <a:buFont typeface="Arial" panose="020B0604020202020204" pitchFamily="34" charset="0"/>
              <a:buChar char="•"/>
              <a:defRPr sz="2400"/>
            </a:lvl3pPr>
            <a:lvl4pPr marL="1371600" indent="0">
              <a:buFontTx/>
              <a:buNone/>
              <a:defRPr/>
            </a:lvl4pPr>
            <a:lvl5pPr marL="1828800" indent="0">
              <a:buFontTx/>
              <a:buNone/>
              <a:defRPr/>
            </a:lvl5pPr>
          </a:lstStyle>
          <a:p>
            <a:pPr lvl="0"/>
            <a:r>
              <a:rPr lang="en-US"/>
              <a:t>Click to edit Master text styles</a:t>
            </a:r>
          </a:p>
        </p:txBody>
      </p:sp>
      <p:pic>
        <p:nvPicPr>
          <p:cNvPr id="2" name="Picture 1" descr="Logo&#10;&#10;Description automatically generated">
            <a:extLst>
              <a:ext uri="{FF2B5EF4-FFF2-40B4-BE49-F238E27FC236}">
                <a16:creationId xmlns:a16="http://schemas.microsoft.com/office/drawing/2014/main" id="{8A923445-6DDC-DB2F-0CD4-EFFDDE1DAD4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4029693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_sans footer">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9134856"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Title 1">
            <a:extLst>
              <a:ext uri="{FF2B5EF4-FFF2-40B4-BE49-F238E27FC236}">
                <a16:creationId xmlns:a16="http://schemas.microsoft.com/office/drawing/2014/main" id="{500AF871-F085-4DCC-B440-A166165355BD}"/>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pic>
        <p:nvPicPr>
          <p:cNvPr id="2" name="Picture 1" descr="Logo&#10;&#10;Description automatically generated">
            <a:extLst>
              <a:ext uri="{FF2B5EF4-FFF2-40B4-BE49-F238E27FC236}">
                <a16:creationId xmlns:a16="http://schemas.microsoft.com/office/drawing/2014/main" id="{B3BB3BFF-1B48-EFEE-7388-D3C996A134C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2435621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Header_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59C86351-04BA-4DDF-A723-F95EB8C53A8C}"/>
              </a:ext>
            </a:extLst>
          </p:cNvPr>
          <p:cNvSpPr/>
          <p:nvPr userDrawn="1"/>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6" name="Title 1">
            <a:extLst>
              <a:ext uri="{FF2B5EF4-FFF2-40B4-BE49-F238E27FC236}">
                <a16:creationId xmlns:a16="http://schemas.microsoft.com/office/drawing/2014/main" id="{884616C8-9497-417C-8E27-45C75C791D13}"/>
              </a:ext>
            </a:extLst>
          </p:cNvPr>
          <p:cNvSpPr txBox="1">
            <a:spLocks/>
          </p:cNvSpPr>
          <p:nvPr/>
        </p:nvSpPr>
        <p:spPr>
          <a:xfrm>
            <a:off x="600890" y="3637633"/>
            <a:ext cx="10528663" cy="1143000"/>
          </a:xfrm>
          <a:prstGeom prst="rect">
            <a:avLst/>
          </a:prstGeom>
        </p:spPr>
        <p:txBody>
          <a:bodyPr anchor="ctr">
            <a:normAutofit/>
          </a:bodyPr>
          <a:lstStyle>
            <a:lvl1pPr algn="l" defTabSz="914400" rtl="0" eaLnBrk="1" latinLnBrk="0" hangingPunct="1">
              <a:lnSpc>
                <a:spcPct val="90000"/>
              </a:lnSpc>
              <a:spcBef>
                <a:spcPct val="0"/>
              </a:spcBef>
              <a:buNone/>
              <a:defRPr sz="5400" b="1" kern="1200">
                <a:solidFill>
                  <a:schemeClr val="accent1"/>
                </a:solidFill>
                <a:latin typeface="+mj-lt"/>
                <a:ea typeface="+mj-ea"/>
                <a:cs typeface="+mj-cs"/>
              </a:defRPr>
            </a:lvl1pPr>
          </a:lstStyle>
          <a:p>
            <a:endParaRPr lang="en-US" dirty="0">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4" name="Text Placeholder 3">
            <a:extLst>
              <a:ext uri="{FF2B5EF4-FFF2-40B4-BE49-F238E27FC236}">
                <a16:creationId xmlns:a16="http://schemas.microsoft.com/office/drawing/2014/main" id="{0C1665A5-10A7-415D-B87E-BD9FB55DEF0F}"/>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9" name="Rectangle 8">
            <a:extLst>
              <a:ext uri="{FF2B5EF4-FFF2-40B4-BE49-F238E27FC236}">
                <a16:creationId xmlns:a16="http://schemas.microsoft.com/office/drawing/2014/main" id="{C1286B28-2935-4463-BEEA-391452F09EA7}"/>
              </a:ext>
            </a:extLst>
          </p:cNvPr>
          <p:cNvSpPr/>
          <p:nvPr/>
        </p:nvSpPr>
        <p:spPr>
          <a:xfrm>
            <a:off x="0" y="-3969"/>
            <a:ext cx="12192000"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Title 1">
            <a:extLst>
              <a:ext uri="{FF2B5EF4-FFF2-40B4-BE49-F238E27FC236}">
                <a16:creationId xmlns:a16="http://schemas.microsoft.com/office/drawing/2014/main" id="{CEE2A81E-FECA-4AC8-AA7F-580D31190A17}"/>
              </a:ext>
            </a:extLst>
          </p:cNvPr>
          <p:cNvSpPr txBox="1">
            <a:spLocks/>
          </p:cNvSpPr>
          <p:nvPr/>
        </p:nvSpPr>
        <p:spPr>
          <a:xfrm>
            <a:off x="600890" y="3637633"/>
            <a:ext cx="10528663" cy="1143000"/>
          </a:xfrm>
          <a:prstGeom prst="rect">
            <a:avLst/>
          </a:prstGeom>
        </p:spPr>
        <p:txBody>
          <a:bodyPr anchor="ctr">
            <a:normAutofit/>
          </a:bodyPr>
          <a:lstStyle>
            <a:lvl1pPr algn="l" defTabSz="914400" rtl="0" eaLnBrk="1" latinLnBrk="0" hangingPunct="1">
              <a:lnSpc>
                <a:spcPct val="90000"/>
              </a:lnSpc>
              <a:spcBef>
                <a:spcPct val="0"/>
              </a:spcBef>
              <a:buNone/>
              <a:defRPr sz="5400" b="1" kern="1200">
                <a:solidFill>
                  <a:schemeClr val="accent1"/>
                </a:solidFill>
                <a:latin typeface="+mj-lt"/>
                <a:ea typeface="+mj-ea"/>
                <a:cs typeface="+mj-cs"/>
              </a:defRPr>
            </a:lvl1pPr>
          </a:lstStyle>
          <a:p>
            <a:endParaRPr lang="en-US" dirty="0">
              <a:solidFill>
                <a:schemeClr val="bg1"/>
              </a:solidFill>
            </a:endParaRPr>
          </a:p>
        </p:txBody>
      </p:sp>
      <p:sp>
        <p:nvSpPr>
          <p:cNvPr id="12" name="Title 1">
            <a:extLst>
              <a:ext uri="{FF2B5EF4-FFF2-40B4-BE49-F238E27FC236}">
                <a16:creationId xmlns:a16="http://schemas.microsoft.com/office/drawing/2014/main" id="{EAFEF3EF-E0D8-4A5A-B274-00000E885CE3}"/>
              </a:ext>
            </a:extLst>
          </p:cNvPr>
          <p:cNvSpPr txBox="1">
            <a:spLocks/>
          </p:cNvSpPr>
          <p:nvPr userDrawn="1"/>
        </p:nvSpPr>
        <p:spPr>
          <a:xfrm>
            <a:off x="600890" y="3637633"/>
            <a:ext cx="10528663" cy="1143000"/>
          </a:xfrm>
          <a:prstGeom prst="rect">
            <a:avLst/>
          </a:prstGeom>
        </p:spPr>
        <p:txBody>
          <a:bodyPr anchor="ctr">
            <a:normAutofit/>
          </a:bodyPr>
          <a:lstStyle>
            <a:lvl1pPr algn="l" defTabSz="914400" rtl="0" eaLnBrk="1" latinLnBrk="0" hangingPunct="1">
              <a:lnSpc>
                <a:spcPct val="90000"/>
              </a:lnSpc>
              <a:spcBef>
                <a:spcPct val="0"/>
              </a:spcBef>
              <a:buNone/>
              <a:defRPr sz="5400" b="1" kern="1200">
                <a:solidFill>
                  <a:schemeClr val="accent1"/>
                </a:solidFill>
                <a:latin typeface="+mj-lt"/>
                <a:ea typeface="+mj-ea"/>
                <a:cs typeface="+mj-cs"/>
              </a:defRPr>
            </a:lvl1pPr>
          </a:lstStyle>
          <a:p>
            <a:endParaRPr lang="en-US" dirty="0">
              <a:solidFill>
                <a:schemeClr val="bg1"/>
              </a:solidFill>
            </a:endParaRPr>
          </a:p>
        </p:txBody>
      </p:sp>
      <p:sp>
        <p:nvSpPr>
          <p:cNvPr id="13" name="Text Placeholder 2">
            <a:extLst>
              <a:ext uri="{FF2B5EF4-FFF2-40B4-BE49-F238E27FC236}">
                <a16:creationId xmlns:a16="http://schemas.microsoft.com/office/drawing/2014/main" id="{F07A5B44-BC29-479D-92DC-7475322CB0A6}"/>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4" name="Text Placeholder 3">
            <a:extLst>
              <a:ext uri="{FF2B5EF4-FFF2-40B4-BE49-F238E27FC236}">
                <a16:creationId xmlns:a16="http://schemas.microsoft.com/office/drawing/2014/main" id="{06CBADD5-A921-42BB-A8DD-5D63D76EA735}"/>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2442299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and Content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sp>
        <p:nvSpPr>
          <p:cNvPr id="16" name="Rectangle 15">
            <a:extLst>
              <a:ext uri="{FF2B5EF4-FFF2-40B4-BE49-F238E27FC236}">
                <a16:creationId xmlns:a16="http://schemas.microsoft.com/office/drawing/2014/main" id="{2342E8A2-CF38-4B9D-BC79-66E6E4B7C320}"/>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9" name="Slide Number Placeholder 4">
            <a:extLst>
              <a:ext uri="{FF2B5EF4-FFF2-40B4-BE49-F238E27FC236}">
                <a16:creationId xmlns:a16="http://schemas.microsoft.com/office/drawing/2014/main" id="{D44B99B9-1B0F-4735-8E96-A390BA7E1DA9}"/>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1" name="Straight Connector 10">
            <a:extLst>
              <a:ext uri="{FF2B5EF4-FFF2-40B4-BE49-F238E27FC236}">
                <a16:creationId xmlns:a16="http://schemas.microsoft.com/office/drawing/2014/main" id="{B015DDB8-EF61-4E53-8AE1-931CB2DFECF5}"/>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Rectangle 13">
            <a:extLst>
              <a:ext uri="{FF2B5EF4-FFF2-40B4-BE49-F238E27FC236}">
                <a16:creationId xmlns:a16="http://schemas.microsoft.com/office/drawing/2014/main" id="{60C9ED46-B40F-4FFE-BCC0-B3E0E8A56B48}"/>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pic>
        <p:nvPicPr>
          <p:cNvPr id="17" name="Picture 16" descr="Logo&#10;&#10;Description automatically generated">
            <a:extLst>
              <a:ext uri="{FF2B5EF4-FFF2-40B4-BE49-F238E27FC236}">
                <a16:creationId xmlns:a16="http://schemas.microsoft.com/office/drawing/2014/main" id="{1292FDC0-A172-473A-96C0-33CE30222E7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
        <p:nvSpPr>
          <p:cNvPr id="10" name="Rectangle 9">
            <a:extLst>
              <a:ext uri="{FF2B5EF4-FFF2-40B4-BE49-F238E27FC236}">
                <a16:creationId xmlns:a16="http://schemas.microsoft.com/office/drawing/2014/main" id="{CF36C8BD-87E4-430D-93F0-F0EFD443C657}"/>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itle 1">
            <a:extLst>
              <a:ext uri="{FF2B5EF4-FFF2-40B4-BE49-F238E27FC236}">
                <a16:creationId xmlns:a16="http://schemas.microsoft.com/office/drawing/2014/main" id="{A759034A-B2DC-459C-9616-584F8ADBA48C}"/>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5" name="Content Placeholder 2">
            <a:extLst>
              <a:ext uri="{FF2B5EF4-FFF2-40B4-BE49-F238E27FC236}">
                <a16:creationId xmlns:a16="http://schemas.microsoft.com/office/drawing/2014/main" id="{5F127588-92D9-490A-8309-E14B516841F4}"/>
              </a:ext>
            </a:extLst>
          </p:cNvPr>
          <p:cNvSpPr>
            <a:spLocks noGrp="1"/>
          </p:cNvSpPr>
          <p:nvPr>
            <p:ph idx="1" hasCustomPrompt="1"/>
          </p:nvPr>
        </p:nvSpPr>
        <p:spPr>
          <a:xfrm>
            <a:off x="609600" y="1604431"/>
            <a:ext cx="10972800" cy="4193913"/>
          </a:xfrm>
          <a:prstGeom prst="rect">
            <a:avLst/>
          </a:prstGeom>
        </p:spPr>
        <p:txBody>
          <a:bodyPr>
            <a:noAutofit/>
          </a:bodyPr>
          <a:lstStyle>
            <a:lvl1pPr marL="0" indent="0">
              <a:lnSpc>
                <a:spcPct val="100000"/>
              </a:lnSpc>
              <a:spcBef>
                <a:spcPts val="0"/>
              </a:spcBef>
              <a:spcAft>
                <a:spcPts val="1200"/>
              </a:spcAft>
              <a:buClr>
                <a:schemeClr val="accent1"/>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3" name="Slide Number Placeholder 4">
            <a:extLst>
              <a:ext uri="{FF2B5EF4-FFF2-40B4-BE49-F238E27FC236}">
                <a16:creationId xmlns:a16="http://schemas.microsoft.com/office/drawing/2014/main" id="{EE8A38FA-1CE5-4CE2-84D3-4EB046BEB84D}"/>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8" name="Straight Connector 17">
            <a:extLst>
              <a:ext uri="{FF2B5EF4-FFF2-40B4-BE49-F238E27FC236}">
                <a16:creationId xmlns:a16="http://schemas.microsoft.com/office/drawing/2014/main" id="{DCDC12C4-816A-498E-B0DC-48AA73C423A8}"/>
              </a:ext>
            </a:extLst>
          </p:cNvPr>
          <p:cNvCxnSpPr/>
          <p:nvPr/>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Rectangle 18">
            <a:extLst>
              <a:ext uri="{FF2B5EF4-FFF2-40B4-BE49-F238E27FC236}">
                <a16:creationId xmlns:a16="http://schemas.microsoft.com/office/drawing/2014/main" id="{DC2E81FA-AE84-4112-A73E-33D873C5DFFE}"/>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1" name="Rectangle 20">
            <a:extLst>
              <a:ext uri="{FF2B5EF4-FFF2-40B4-BE49-F238E27FC236}">
                <a16:creationId xmlns:a16="http://schemas.microsoft.com/office/drawing/2014/main" id="{F96B420E-1C2B-4C70-ADF2-9235FAFCB130}"/>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Slide Number Placeholder 4">
            <a:extLst>
              <a:ext uri="{FF2B5EF4-FFF2-40B4-BE49-F238E27FC236}">
                <a16:creationId xmlns:a16="http://schemas.microsoft.com/office/drawing/2014/main" id="{CB10F935-54DF-46DC-811A-3CD0B6DE4BB7}"/>
              </a:ext>
            </a:extLst>
          </p:cNvPr>
          <p:cNvSpPr txBox="1">
            <a:spLocks/>
          </p:cNvSpPr>
          <p:nvPr userDrawn="1"/>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23" name="Straight Connector 22">
            <a:extLst>
              <a:ext uri="{FF2B5EF4-FFF2-40B4-BE49-F238E27FC236}">
                <a16:creationId xmlns:a16="http://schemas.microsoft.com/office/drawing/2014/main" id="{D5ECC6BA-A075-4B89-9FF3-D71DA487A65A}"/>
              </a:ext>
            </a:extLst>
          </p:cNvPr>
          <p:cNvCxnSpPr/>
          <p:nvPr userDrawn="1"/>
        </p:nvCxnSpPr>
        <p:spPr bwMode="auto">
          <a:xfrm flipV="1">
            <a:off x="508000" y="6477000"/>
            <a:ext cx="9138276" cy="1"/>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4" name="Rectangle 23">
            <a:extLst>
              <a:ext uri="{FF2B5EF4-FFF2-40B4-BE49-F238E27FC236}">
                <a16:creationId xmlns:a16="http://schemas.microsoft.com/office/drawing/2014/main" id="{932BE8AA-4633-4FC4-8B62-F2DC5831D4C8}"/>
              </a:ext>
            </a:extLst>
          </p:cNvPr>
          <p:cNvSpPr/>
          <p:nvPr userDrawn="1"/>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26" name="Rectangle 25">
            <a:extLst>
              <a:ext uri="{FF2B5EF4-FFF2-40B4-BE49-F238E27FC236}">
                <a16:creationId xmlns:a16="http://schemas.microsoft.com/office/drawing/2014/main" id="{6BB8CAEB-89F8-4C8F-8192-9A856C4D2323}"/>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10191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9134856"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10972800"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2" name="Rectangle 11">
            <a:extLst>
              <a:ext uri="{FF2B5EF4-FFF2-40B4-BE49-F238E27FC236}">
                <a16:creationId xmlns:a16="http://schemas.microsoft.com/office/drawing/2014/main" id="{61F6536F-CEEC-435E-9CE6-D7A6BC468149}"/>
              </a:ext>
            </a:extLst>
          </p:cNvPr>
          <p:cNvSpPr/>
          <p:nvPr/>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5BDFBC0-D10E-447D-8410-E8F74116C5EA}"/>
              </a:ext>
            </a:extLst>
          </p:cNvPr>
          <p:cNvSpPr/>
          <p:nvPr userDrawn="1"/>
        </p:nvSpPr>
        <p:spPr>
          <a:xfrm>
            <a:off x="0" y="-3969"/>
            <a:ext cx="12191999" cy="36576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2" name="Picture 1" descr="Logo&#10;&#10;Description automatically generated">
            <a:extLst>
              <a:ext uri="{FF2B5EF4-FFF2-40B4-BE49-F238E27FC236}">
                <a16:creationId xmlns:a16="http://schemas.microsoft.com/office/drawing/2014/main" id="{D1828ADD-EDE3-C3B6-44DD-BC9B953275C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752734" y="5969700"/>
            <a:ext cx="1829666" cy="685800"/>
          </a:xfrm>
          <a:prstGeom prst="rect">
            <a:avLst/>
          </a:prstGeom>
        </p:spPr>
      </p:pic>
    </p:spTree>
    <p:extLst>
      <p:ext uri="{BB962C8B-B14F-4D97-AF65-F5344CB8AC3E}">
        <p14:creationId xmlns:p14="http://schemas.microsoft.com/office/powerpoint/2010/main" val="422184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idebar_blue">
    <p:spTree>
      <p:nvGrpSpPr>
        <p:cNvPr id="1" name=""/>
        <p:cNvGrpSpPr/>
        <p:nvPr/>
      </p:nvGrpSpPr>
      <p:grpSpPr>
        <a:xfrm>
          <a:off x="0" y="0"/>
          <a:ext cx="0" cy="0"/>
          <a:chOff x="0" y="0"/>
          <a:chExt cx="0" cy="0"/>
        </a:xfrm>
      </p:grpSpPr>
      <p:sp>
        <p:nvSpPr>
          <p:cNvPr id="8" name="Slide Number Placeholder 4">
            <a:extLst>
              <a:ext uri="{FF2B5EF4-FFF2-40B4-BE49-F238E27FC236}">
                <a16:creationId xmlns:a16="http://schemas.microsoft.com/office/drawing/2014/main" id="{FD162C41-C7D1-46B2-9E43-D4051A8C9BD0}"/>
              </a:ext>
            </a:extLst>
          </p:cNvPr>
          <p:cNvSpPr txBox="1">
            <a:spLocks/>
          </p:cNvSpPr>
          <p:nvPr/>
        </p:nvSpPr>
        <p:spPr>
          <a:xfrm>
            <a:off x="406400" y="6477000"/>
            <a:ext cx="2844800" cy="247650"/>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l"/>
            <a:fld id="{C0C88AE2-E25C-4F57-8C19-525ED9ADFB53}" type="slidenum">
              <a:rPr lang="en-US" altLang="en-US" sz="1050" smtClean="0">
                <a:solidFill>
                  <a:schemeClr val="accent1"/>
                </a:solidFill>
              </a:rPr>
              <a:pPr algn="l"/>
              <a:t>‹#›</a:t>
            </a:fld>
            <a:endParaRPr lang="en-US" altLang="en-US" sz="1050" dirty="0">
              <a:solidFill>
                <a:schemeClr val="accent1"/>
              </a:solidFill>
            </a:endParaRPr>
          </a:p>
        </p:txBody>
      </p:sp>
      <p:cxnSp>
        <p:nvCxnSpPr>
          <p:cNvPr id="10" name="Straight Connector 9">
            <a:extLst>
              <a:ext uri="{FF2B5EF4-FFF2-40B4-BE49-F238E27FC236}">
                <a16:creationId xmlns:a16="http://schemas.microsoft.com/office/drawing/2014/main" id="{E981F6F2-32B9-485F-9E34-DF5E7AA5DA14}"/>
              </a:ext>
            </a:extLst>
          </p:cNvPr>
          <p:cNvCxnSpPr/>
          <p:nvPr/>
        </p:nvCxnSpPr>
        <p:spPr bwMode="auto">
          <a:xfrm flipV="1">
            <a:off x="508000" y="6477000"/>
            <a:ext cx="11074400" cy="9526"/>
          </a:xfrm>
          <a:prstGeom prst="line">
            <a:avLst/>
          </a:prstGeom>
          <a:solidFill>
            <a:schemeClr val="accent1"/>
          </a:solidFill>
          <a:ln w="19050" cap="flat" cmpd="sng" algn="ctr">
            <a:solidFill>
              <a:srgbClr val="E99627"/>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Rectangle 8">
            <a:extLst>
              <a:ext uri="{FF2B5EF4-FFF2-40B4-BE49-F238E27FC236}">
                <a16:creationId xmlns:a16="http://schemas.microsoft.com/office/drawing/2014/main" id="{EF20FEA9-D685-445C-BE1B-75C2E121F97F}"/>
              </a:ext>
            </a:extLst>
          </p:cNvPr>
          <p:cNvSpPr/>
          <p:nvPr/>
        </p:nvSpPr>
        <p:spPr bwMode="auto">
          <a:xfrm>
            <a:off x="1" y="-3969"/>
            <a:ext cx="12192000" cy="320040"/>
          </a:xfrm>
          <a:prstGeom prst="rect">
            <a:avLst/>
          </a:prstGeom>
          <a:solidFill>
            <a:srgbClr val="F5FAF9"/>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panose="02020603050405020304" pitchFamily="18" charset="0"/>
            </a:endParaRPr>
          </a:p>
        </p:txBody>
      </p:sp>
      <p:sp>
        <p:nvSpPr>
          <p:cNvPr id="7" name="Rectangle 6">
            <a:extLst>
              <a:ext uri="{FF2B5EF4-FFF2-40B4-BE49-F238E27FC236}">
                <a16:creationId xmlns:a16="http://schemas.microsoft.com/office/drawing/2014/main" id="{4A487B6E-A10D-4217-99DA-F9F21D9FF14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itle 1">
            <a:extLst>
              <a:ext uri="{FF2B5EF4-FFF2-40B4-BE49-F238E27FC236}">
                <a16:creationId xmlns:a16="http://schemas.microsoft.com/office/drawing/2014/main" id="{C255E1E6-D5AD-497F-A6A5-CA30987CCFD4}"/>
              </a:ext>
            </a:extLst>
          </p:cNvPr>
          <p:cNvSpPr>
            <a:spLocks noGrp="1"/>
          </p:cNvSpPr>
          <p:nvPr>
            <p:ph type="title" hasCustomPrompt="1"/>
          </p:nvPr>
        </p:nvSpPr>
        <p:spPr>
          <a:xfrm>
            <a:off x="609600" y="379020"/>
            <a:ext cx="8693426" cy="1143000"/>
          </a:xfrm>
          <a:prstGeom prst="rect">
            <a:avLst/>
          </a:prstGeom>
        </p:spPr>
        <p:txBody>
          <a:bodyPr anchor="ctr">
            <a:normAutofit/>
          </a:bodyPr>
          <a:lstStyle>
            <a:lvl1pPr algn="l">
              <a:defRPr sz="4000" b="1">
                <a:solidFill>
                  <a:schemeClr val="accent1"/>
                </a:solidFill>
              </a:defRPr>
            </a:lvl1pPr>
          </a:lstStyle>
          <a:p>
            <a:r>
              <a:rPr lang="en-US"/>
              <a:t>Click to add title</a:t>
            </a:r>
          </a:p>
        </p:txBody>
      </p:sp>
      <p:sp>
        <p:nvSpPr>
          <p:cNvPr id="13" name="Content Placeholder 2">
            <a:extLst>
              <a:ext uri="{FF2B5EF4-FFF2-40B4-BE49-F238E27FC236}">
                <a16:creationId xmlns:a16="http://schemas.microsoft.com/office/drawing/2014/main" id="{C8B997E8-931F-40E4-A69E-5C19886525E9}"/>
              </a:ext>
            </a:extLst>
          </p:cNvPr>
          <p:cNvSpPr>
            <a:spLocks noGrp="1"/>
          </p:cNvSpPr>
          <p:nvPr>
            <p:ph idx="1" hasCustomPrompt="1"/>
          </p:nvPr>
        </p:nvSpPr>
        <p:spPr>
          <a:xfrm>
            <a:off x="609600" y="1604431"/>
            <a:ext cx="8693426" cy="4702477"/>
          </a:xfrm>
          <a:prstGeom prst="rect">
            <a:avLst/>
          </a:prstGeom>
        </p:spPr>
        <p:txBody>
          <a:bodyPr>
            <a:noAutofit/>
          </a:bodyPr>
          <a:lstStyle>
            <a:lvl1pPr marL="0" indent="0">
              <a:lnSpc>
                <a:spcPct val="100000"/>
              </a:lnSpc>
              <a:spcBef>
                <a:spcPts val="0"/>
              </a:spcBef>
              <a:spcAft>
                <a:spcPts val="1200"/>
              </a:spcAft>
              <a:buClr>
                <a:schemeClr val="accent1"/>
              </a:buClr>
              <a:buSzPct val="130000"/>
              <a:buFontTx/>
              <a:buNone/>
              <a:defRPr sz="2400">
                <a:solidFill>
                  <a:schemeClr val="tx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Text</a:t>
            </a:r>
          </a:p>
          <a:p>
            <a:pPr lvl="0"/>
            <a:endParaRPr lang="en-US"/>
          </a:p>
        </p:txBody>
      </p:sp>
      <p:sp>
        <p:nvSpPr>
          <p:cNvPr id="12" name="Rectangle 11">
            <a:extLst>
              <a:ext uri="{FF2B5EF4-FFF2-40B4-BE49-F238E27FC236}">
                <a16:creationId xmlns:a16="http://schemas.microsoft.com/office/drawing/2014/main" id="{28E4B98A-54AF-44C0-9651-4A7580422C09}"/>
              </a:ext>
            </a:extLst>
          </p:cNvPr>
          <p:cNvSpPr/>
          <p:nvPr/>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9CB26A2E-46F9-4A3F-8B0E-80DEBB856F4C}"/>
              </a:ext>
            </a:extLst>
          </p:cNvPr>
          <p:cNvSpPr/>
          <p:nvPr userDrawn="1"/>
        </p:nvSpPr>
        <p:spPr>
          <a:xfrm>
            <a:off x="9561443" y="-3970"/>
            <a:ext cx="2630556" cy="68619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92403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ection Header_orang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FE7BC41-8BED-4055-8E31-D77BF91D8CC4}"/>
              </a:ext>
            </a:extLst>
          </p:cNvPr>
          <p:cNvSpPr/>
          <p:nvPr/>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7" name="Text Placeholder 2">
            <a:extLst>
              <a:ext uri="{FF2B5EF4-FFF2-40B4-BE49-F238E27FC236}">
                <a16:creationId xmlns:a16="http://schemas.microsoft.com/office/drawing/2014/main" id="{BB4DCB2A-DBA5-4EF7-8A8A-23B2BE48B687}"/>
              </a:ext>
            </a:extLst>
          </p:cNvPr>
          <p:cNvSpPr>
            <a:spLocks noGrp="1"/>
          </p:cNvSpPr>
          <p:nvPr>
            <p:ph type="body" sz="quarter" idx="10" hasCustomPrompt="1"/>
          </p:nvPr>
        </p:nvSpPr>
        <p:spPr>
          <a:xfrm>
            <a:off x="600890" y="47799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5" name="Text Placeholder 3">
            <a:extLst>
              <a:ext uri="{FF2B5EF4-FFF2-40B4-BE49-F238E27FC236}">
                <a16:creationId xmlns:a16="http://schemas.microsoft.com/office/drawing/2014/main" id="{CF143BD0-5ECD-4129-A3B0-40ADB57E2FE7}"/>
              </a:ext>
            </a:extLst>
          </p:cNvPr>
          <p:cNvSpPr>
            <a:spLocks noGrp="1"/>
          </p:cNvSpPr>
          <p:nvPr>
            <p:ph type="body" sz="quarter" idx="11"/>
          </p:nvPr>
        </p:nvSpPr>
        <p:spPr>
          <a:xfrm>
            <a:off x="600889" y="3637633"/>
            <a:ext cx="10528300" cy="1097280"/>
          </a:xfrm>
          <a:prstGeom prst="rect">
            <a:avLst/>
          </a:prstGeom>
        </p:spPr>
        <p:txBody>
          <a:bodyPr anchor="ctr"/>
          <a:lstStyle>
            <a:lvl5pPr marL="52388" indent="0">
              <a:buNone/>
              <a:defRPr sz="5400" b="1">
                <a:solidFill>
                  <a:schemeClr val="bg1"/>
                </a:solidFill>
              </a:defRPr>
            </a:lvl5pPr>
          </a:lstStyle>
          <a:p>
            <a:pPr lvl="0"/>
            <a:r>
              <a:rPr lang="en-US"/>
              <a:t>Click to edit Master text styles</a:t>
            </a:r>
          </a:p>
        </p:txBody>
      </p:sp>
      <p:sp>
        <p:nvSpPr>
          <p:cNvPr id="6" name="Rectangle 5">
            <a:extLst>
              <a:ext uri="{FF2B5EF4-FFF2-40B4-BE49-F238E27FC236}">
                <a16:creationId xmlns:a16="http://schemas.microsoft.com/office/drawing/2014/main" id="{35C11735-6166-47DC-8D6F-2126DA18B005}"/>
              </a:ext>
            </a:extLst>
          </p:cNvPr>
          <p:cNvSpPr/>
          <p:nvPr/>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a:extLst>
              <a:ext uri="{FF2B5EF4-FFF2-40B4-BE49-F238E27FC236}">
                <a16:creationId xmlns:a16="http://schemas.microsoft.com/office/drawing/2014/main" id="{B59FDE31-60F6-4C41-9BF5-CF87D1025CE0}"/>
              </a:ext>
            </a:extLst>
          </p:cNvPr>
          <p:cNvSpPr/>
          <p:nvPr userDrawn="1"/>
        </p:nvSpPr>
        <p:spPr>
          <a:xfrm>
            <a:off x="0" y="-3969"/>
            <a:ext cx="12192000" cy="686196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9" name="Text Placeholder 2">
            <a:extLst>
              <a:ext uri="{FF2B5EF4-FFF2-40B4-BE49-F238E27FC236}">
                <a16:creationId xmlns:a16="http://schemas.microsoft.com/office/drawing/2014/main" id="{B1CE41A2-1246-4DBD-94DA-1B3BCCBCC37C}"/>
              </a:ext>
            </a:extLst>
          </p:cNvPr>
          <p:cNvSpPr>
            <a:spLocks noGrp="1"/>
          </p:cNvSpPr>
          <p:nvPr>
            <p:ph type="body" sz="quarter" idx="12" hasCustomPrompt="1"/>
          </p:nvPr>
        </p:nvSpPr>
        <p:spPr>
          <a:xfrm>
            <a:off x="753290" y="4932363"/>
            <a:ext cx="10528664" cy="1025525"/>
          </a:xfrm>
          <a:prstGeom prst="rect">
            <a:avLst/>
          </a:prstGeom>
        </p:spPr>
        <p:txBody>
          <a:bodyPr/>
          <a:lstStyle>
            <a:lvl1pPr marL="0" indent="0">
              <a:buFontTx/>
              <a:buNone/>
              <a:defRPr>
                <a:solidFill>
                  <a:schemeClr val="bg1"/>
                </a:solidFill>
              </a:defRPr>
            </a:lvl1pPr>
          </a:lstStyle>
          <a:p>
            <a:pPr lvl="0"/>
            <a:r>
              <a:rPr lang="en-US"/>
              <a:t>Click to add subtitle</a:t>
            </a:r>
          </a:p>
        </p:txBody>
      </p:sp>
      <p:sp>
        <p:nvSpPr>
          <p:cNvPr id="10" name="Text Placeholder 3">
            <a:extLst>
              <a:ext uri="{FF2B5EF4-FFF2-40B4-BE49-F238E27FC236}">
                <a16:creationId xmlns:a16="http://schemas.microsoft.com/office/drawing/2014/main" id="{258E5DBE-1A93-441E-9AF0-3ED9D3F093A4}"/>
              </a:ext>
            </a:extLst>
          </p:cNvPr>
          <p:cNvSpPr>
            <a:spLocks noGrp="1"/>
          </p:cNvSpPr>
          <p:nvPr>
            <p:ph type="body" sz="quarter" idx="13"/>
          </p:nvPr>
        </p:nvSpPr>
        <p:spPr>
          <a:xfrm>
            <a:off x="753289" y="3790033"/>
            <a:ext cx="10528300" cy="1097280"/>
          </a:xfrm>
          <a:prstGeom prst="rect">
            <a:avLst/>
          </a:prstGeom>
        </p:spPr>
        <p:txBody>
          <a:bodyPr anchor="ctr"/>
          <a:lstStyle>
            <a:lvl1pPr marL="0" indent="0" algn="l" defTabSz="914400" rtl="0" eaLnBrk="1" latinLnBrk="0" hangingPunct="1">
              <a:lnSpc>
                <a:spcPct val="90000"/>
              </a:lnSpc>
              <a:spcBef>
                <a:spcPct val="0"/>
              </a:spcBef>
              <a:buFontTx/>
              <a:buNone/>
              <a:defRPr lang="en-US" sz="4800" b="1" kern="1200" dirty="0" smtClean="0">
                <a:solidFill>
                  <a:schemeClr val="bg1"/>
                </a:solidFill>
                <a:latin typeface="+mj-lt"/>
                <a:ea typeface="+mj-ea"/>
                <a:cs typeface="+mj-cs"/>
              </a:defRPr>
            </a:lvl1pPr>
            <a:lvl5pPr marL="52388" indent="0">
              <a:buNone/>
              <a:defRPr sz="5400" b="1">
                <a:solidFill>
                  <a:schemeClr val="accent1"/>
                </a:solidFill>
              </a:defRPr>
            </a:lvl5pPr>
          </a:lstStyle>
          <a:p>
            <a:pPr lvl="0"/>
            <a:r>
              <a:rPr lang="en-US"/>
              <a:t>Click to edit Master text styles</a:t>
            </a:r>
          </a:p>
        </p:txBody>
      </p:sp>
    </p:spTree>
    <p:extLst>
      <p:ext uri="{BB962C8B-B14F-4D97-AF65-F5344CB8AC3E}">
        <p14:creationId xmlns:p14="http://schemas.microsoft.com/office/powerpoint/2010/main" val="27980376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90490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 id="2147483691" r:id="rId19"/>
    <p:sldLayoutId id="2147483692" r:id="rId20"/>
    <p:sldLayoutId id="2147483693" r:id="rId21"/>
    <p:sldLayoutId id="2147483694" r:id="rId22"/>
    <p:sldLayoutId id="2147483695" r:id="rId23"/>
    <p:sldLayoutId id="2147483696" r:id="rId24"/>
    <p:sldLayoutId id="2147483697" r:id="rId25"/>
    <p:sldLayoutId id="2147483698" r:id="rId26"/>
    <p:sldLayoutId id="2147483699" r:id="rId27"/>
    <p:sldLayoutId id="2147483700" r:id="rId28"/>
    <p:sldLayoutId id="2147483701" r:id="rId29"/>
    <p:sldLayoutId id="2147483704" r:id="rId30"/>
    <p:sldLayoutId id="2147483705" r:id="rId31"/>
    <p:sldLayoutId id="2147483706" r:id="rId32"/>
  </p:sldLayoutIdLst>
  <p:txStyles>
    <p:titleStyle>
      <a:lvl1pPr algn="ctr" defTabSz="914400" rtl="0" eaLnBrk="1" latinLnBrk="0" hangingPunct="1">
        <a:lnSpc>
          <a:spcPct val="90000"/>
        </a:lnSpc>
        <a:spcBef>
          <a:spcPct val="0"/>
        </a:spcBef>
        <a:buNone/>
        <a:defRPr sz="4000" b="1"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7.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sv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sv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s://www.oregon.gov/oha/hsd/medicaid-policy/pages/waiver-renewal.aspx?utm_source=OHA&amp;utm_medium=egov_redirect&amp;utm_campaign=https%3A%2F%2Fwww.oregon.gov%2F1115waiverrenewal" TargetMode="External"/><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hyperlink" Target="mailto:1115waiver.renewal@odhsoha.oregon.gov"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3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59E33-0ECA-43E6-A943-91F6E57C1D2D}"/>
              </a:ext>
            </a:extLst>
          </p:cNvPr>
          <p:cNvSpPr>
            <a:spLocks noGrp="1"/>
          </p:cNvSpPr>
          <p:nvPr>
            <p:ph type="ctrTitle"/>
          </p:nvPr>
        </p:nvSpPr>
        <p:spPr>
          <a:xfrm>
            <a:off x="668215" y="987627"/>
            <a:ext cx="10855569" cy="1470025"/>
          </a:xfrm>
        </p:spPr>
        <p:txBody>
          <a:bodyPr/>
          <a:lstStyle/>
          <a:p>
            <a:r>
              <a:rPr lang="en-US" dirty="0"/>
              <a:t>1115 Medicaid Waiver Summary</a:t>
            </a:r>
            <a:br>
              <a:rPr lang="en-US" dirty="0"/>
            </a:br>
            <a:r>
              <a:rPr lang="en-US" dirty="0"/>
              <a:t>2022-2027 </a:t>
            </a:r>
          </a:p>
        </p:txBody>
      </p:sp>
      <p:sp>
        <p:nvSpPr>
          <p:cNvPr id="3" name="Subtitle 2">
            <a:extLst>
              <a:ext uri="{FF2B5EF4-FFF2-40B4-BE49-F238E27FC236}">
                <a16:creationId xmlns:a16="http://schemas.microsoft.com/office/drawing/2014/main" id="{1D8B21D6-C22A-4A75-AE47-D1E7997C62BE}"/>
              </a:ext>
            </a:extLst>
          </p:cNvPr>
          <p:cNvSpPr>
            <a:spLocks noGrp="1"/>
          </p:cNvSpPr>
          <p:nvPr>
            <p:ph type="subTitle" idx="1"/>
          </p:nvPr>
        </p:nvSpPr>
        <p:spPr>
          <a:xfrm>
            <a:off x="1828799" y="2681054"/>
            <a:ext cx="8534400" cy="1495892"/>
          </a:xfrm>
        </p:spPr>
        <p:txBody>
          <a:bodyPr lIns="91440" tIns="45720" rIns="91440" bIns="45720" anchor="t">
            <a:normAutofit/>
          </a:bodyPr>
          <a:lstStyle/>
          <a:p>
            <a:r>
              <a:rPr lang="en-US" sz="2000"/>
              <a:t>December </a:t>
            </a:r>
            <a:r>
              <a:rPr lang="en-US" sz="2000" dirty="0"/>
              <a:t>8</a:t>
            </a:r>
            <a:r>
              <a:rPr lang="en-US" sz="2000"/>
              <a:t>, </a:t>
            </a:r>
            <a:r>
              <a:rPr lang="en-US" sz="2000" dirty="0"/>
              <a:t>2022</a:t>
            </a:r>
          </a:p>
          <a:p>
            <a:endParaRPr lang="en-US" sz="2000" dirty="0"/>
          </a:p>
          <a:p>
            <a:r>
              <a:rPr lang="en-US" sz="2000" dirty="0"/>
              <a:t>Lori Coyner, Senior Health Policy Advisor</a:t>
            </a:r>
            <a:endParaRPr lang="en-US" sz="2000" dirty="0">
              <a:cs typeface="Arial"/>
            </a:endParaRPr>
          </a:p>
        </p:txBody>
      </p:sp>
    </p:spTree>
    <p:extLst>
      <p:ext uri="{BB962C8B-B14F-4D97-AF65-F5344CB8AC3E}">
        <p14:creationId xmlns:p14="http://schemas.microsoft.com/office/powerpoint/2010/main" val="8957068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8A900-F6DC-4D9D-8B27-94645450183F}"/>
              </a:ext>
            </a:extLst>
          </p:cNvPr>
          <p:cNvSpPr>
            <a:spLocks noGrp="1"/>
          </p:cNvSpPr>
          <p:nvPr>
            <p:ph type="title"/>
          </p:nvPr>
        </p:nvSpPr>
        <p:spPr/>
        <p:txBody>
          <a:bodyPr/>
          <a:lstStyle/>
          <a:p>
            <a:r>
              <a:rPr lang="en-US" dirty="0"/>
              <a:t>What was not included in this waiver</a:t>
            </a:r>
          </a:p>
        </p:txBody>
      </p:sp>
      <p:sp>
        <p:nvSpPr>
          <p:cNvPr id="4" name="Content Placeholder 1">
            <a:extLst>
              <a:ext uri="{FF2B5EF4-FFF2-40B4-BE49-F238E27FC236}">
                <a16:creationId xmlns:a16="http://schemas.microsoft.com/office/drawing/2014/main" id="{365B7185-D774-41B1-9188-BA73FDC1C122}"/>
              </a:ext>
            </a:extLst>
          </p:cNvPr>
          <p:cNvSpPr txBox="1">
            <a:spLocks/>
          </p:cNvSpPr>
          <p:nvPr/>
        </p:nvSpPr>
        <p:spPr>
          <a:xfrm>
            <a:off x="609600" y="1713054"/>
            <a:ext cx="10972800" cy="452841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Arial" panose="020B0604020202020204" pitchFamily="34" charset="0"/>
              <a:buChar char="•"/>
            </a:pPr>
            <a:r>
              <a:rPr lang="en-US" dirty="0"/>
              <a:t>Rate-setting flexibilities for CCOs</a:t>
            </a:r>
          </a:p>
          <a:p>
            <a:pPr marL="457200" indent="-457200">
              <a:buFont typeface="Arial" panose="020B0604020202020204" pitchFamily="34" charset="0"/>
              <a:buChar char="•"/>
            </a:pPr>
            <a:r>
              <a:rPr lang="en-US" dirty="0"/>
              <a:t>Pharmacy flexibilities</a:t>
            </a:r>
          </a:p>
          <a:p>
            <a:pPr marL="457200" indent="-457200">
              <a:buFont typeface="Arial" panose="020B0604020202020204" pitchFamily="34" charset="0"/>
              <a:buChar char="•"/>
            </a:pPr>
            <a:r>
              <a:rPr lang="en-US" dirty="0"/>
              <a:t>Expediated Medicaid enrollment via the Supplemental Nutrition Assistance Program (SNAP)</a:t>
            </a:r>
          </a:p>
          <a:p>
            <a:pPr marL="457200" indent="-457200">
              <a:buFont typeface="Arial" panose="020B0604020202020204" pitchFamily="34" charset="0"/>
              <a:buChar char="•"/>
            </a:pPr>
            <a:r>
              <a:rPr lang="en-US" dirty="0"/>
              <a:t>Employment and transportation HRSN benefits</a:t>
            </a:r>
          </a:p>
          <a:p>
            <a:pPr marL="457200" indent="-457200">
              <a:buFont typeface="Arial" panose="020B0604020202020204" pitchFamily="34" charset="0"/>
              <a:buChar char="•"/>
            </a:pPr>
            <a:r>
              <a:rPr lang="en-US" dirty="0"/>
              <a:t>Covering peer-delivered behavioral health </a:t>
            </a:r>
            <a:r>
              <a:rPr lang="en-US" sz="2800" dirty="0"/>
              <a:t>services outside a care plan (SPA)</a:t>
            </a:r>
            <a:endParaRPr lang="en-US" dirty="0"/>
          </a:p>
          <a:p>
            <a:pPr marL="342900" indent="-342900"/>
            <a:endParaRPr lang="en-US" dirty="0"/>
          </a:p>
          <a:p>
            <a:pPr marL="342900" indent="-342900"/>
            <a:endParaRPr lang="en-US" dirty="0"/>
          </a:p>
        </p:txBody>
      </p:sp>
    </p:spTree>
    <p:extLst>
      <p:ext uri="{BB962C8B-B14F-4D97-AF65-F5344CB8AC3E}">
        <p14:creationId xmlns:p14="http://schemas.microsoft.com/office/powerpoint/2010/main" val="628378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9098DA71-732D-4FCE-9D0C-D73622C746C6}"/>
              </a:ext>
            </a:extLst>
          </p:cNvPr>
          <p:cNvSpPr>
            <a:spLocks noGrp="1"/>
          </p:cNvSpPr>
          <p:nvPr>
            <p:ph type="body" sz="quarter" idx="10"/>
          </p:nvPr>
        </p:nvSpPr>
        <p:spPr>
          <a:xfrm>
            <a:off x="600890" y="3646025"/>
            <a:ext cx="10528664" cy="2159463"/>
          </a:xfrm>
        </p:spPr>
        <p:txBody>
          <a:bodyPr/>
          <a:lstStyle/>
          <a:p>
            <a:pPr marL="457200" indent="-457200">
              <a:buFont typeface="Arial" panose="020B0604020202020204" pitchFamily="34" charset="0"/>
              <a:buChar char="•"/>
            </a:pPr>
            <a:r>
              <a:rPr lang="en-US" dirty="0"/>
              <a:t>Designated State Health Programs Funding</a:t>
            </a:r>
          </a:p>
          <a:p>
            <a:pPr marL="457200" indent="-457200">
              <a:buFont typeface="Arial" panose="020B0604020202020204" pitchFamily="34" charset="0"/>
              <a:buChar char="•"/>
            </a:pPr>
            <a:r>
              <a:rPr lang="en-US" dirty="0"/>
              <a:t>Legislative Concept</a:t>
            </a:r>
          </a:p>
          <a:p>
            <a:endParaRPr lang="en-US" dirty="0"/>
          </a:p>
          <a:p>
            <a:endParaRPr lang="en-US" dirty="0"/>
          </a:p>
        </p:txBody>
      </p:sp>
      <p:sp>
        <p:nvSpPr>
          <p:cNvPr id="3" name="Text Placeholder 2">
            <a:extLst>
              <a:ext uri="{FF2B5EF4-FFF2-40B4-BE49-F238E27FC236}">
                <a16:creationId xmlns:a16="http://schemas.microsoft.com/office/drawing/2014/main" id="{F65618FE-5AA9-4133-95C4-5EA03D96377A}"/>
              </a:ext>
            </a:extLst>
          </p:cNvPr>
          <p:cNvSpPr>
            <a:spLocks noGrp="1"/>
          </p:cNvSpPr>
          <p:nvPr>
            <p:ph type="body" sz="quarter" idx="11"/>
          </p:nvPr>
        </p:nvSpPr>
        <p:spPr>
          <a:xfrm>
            <a:off x="600890" y="2642210"/>
            <a:ext cx="10528300" cy="1097280"/>
          </a:xfrm>
        </p:spPr>
        <p:txBody>
          <a:bodyPr/>
          <a:lstStyle/>
          <a:p>
            <a:pPr marL="0" indent="0">
              <a:buNone/>
            </a:pPr>
            <a:r>
              <a:rPr lang="en-US" sz="4800" b="1" dirty="0">
                <a:solidFill>
                  <a:schemeClr val="bg1"/>
                </a:solidFill>
              </a:rPr>
              <a:t>Waiver Funding</a:t>
            </a:r>
          </a:p>
        </p:txBody>
      </p:sp>
    </p:spTree>
    <p:extLst>
      <p:ext uri="{BB962C8B-B14F-4D97-AF65-F5344CB8AC3E}">
        <p14:creationId xmlns:p14="http://schemas.microsoft.com/office/powerpoint/2010/main" val="208883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6E497F-289F-494E-A656-57A2E5F0C47F}"/>
              </a:ext>
            </a:extLst>
          </p:cNvPr>
          <p:cNvSpPr>
            <a:spLocks noGrp="1"/>
          </p:cNvSpPr>
          <p:nvPr>
            <p:ph idx="1"/>
          </p:nvPr>
        </p:nvSpPr>
        <p:spPr>
          <a:xfrm>
            <a:off x="609600" y="1332043"/>
            <a:ext cx="10972800" cy="4193913"/>
          </a:xfrm>
        </p:spPr>
        <p:txBody>
          <a:bodyPr/>
          <a:lstStyle/>
          <a:p>
            <a:r>
              <a:rPr lang="en-US" sz="3200" b="1" dirty="0"/>
              <a:t>New Federal Funding through Designated State Health Programs: $1.1 billion </a:t>
            </a:r>
            <a:endParaRPr lang="en-US" sz="3200" dirty="0"/>
          </a:p>
          <a:p>
            <a:pPr marL="342900" indent="-342900">
              <a:buFont typeface="Arial" panose="020B0604020202020204" pitchFamily="34" charset="0"/>
              <a:buChar char="•"/>
            </a:pPr>
            <a:r>
              <a:rPr lang="en-US" dirty="0"/>
              <a:t>Oregon received authority for $268 million DSHP federal buy out for the five years of the demonstration.  The buy-out allows federal matching funds for a state-funded Designated State Health Program that “free up” state funding to support YSHCN coverage and HRSN services and related infrastructure investments. </a:t>
            </a:r>
          </a:p>
          <a:p>
            <a:pPr marL="342900" indent="-342900">
              <a:buFont typeface="Arial" panose="020B0604020202020204" pitchFamily="34" charset="0"/>
              <a:buChar char="•"/>
            </a:pPr>
            <a:r>
              <a:rPr lang="en-US" dirty="0"/>
              <a:t>The “freed up” state funding will result in $1.2 billion across the demonstration, which includes a state contribution of $88 million during the last year of the demonstration. Therefore, the total in federal funds are $1.1 billion for the demonstration.</a:t>
            </a:r>
          </a:p>
          <a:p>
            <a:endParaRPr lang="en-US" dirty="0"/>
          </a:p>
          <a:p>
            <a:endParaRPr lang="en-US" sz="3200" b="1" dirty="0"/>
          </a:p>
        </p:txBody>
      </p:sp>
      <p:sp>
        <p:nvSpPr>
          <p:cNvPr id="3" name="Title 2">
            <a:extLst>
              <a:ext uri="{FF2B5EF4-FFF2-40B4-BE49-F238E27FC236}">
                <a16:creationId xmlns:a16="http://schemas.microsoft.com/office/drawing/2014/main" id="{7A2A11E8-B807-419B-A574-00515F54329B}"/>
              </a:ext>
            </a:extLst>
          </p:cNvPr>
          <p:cNvSpPr>
            <a:spLocks noGrp="1"/>
          </p:cNvSpPr>
          <p:nvPr>
            <p:ph type="title"/>
          </p:nvPr>
        </p:nvSpPr>
        <p:spPr>
          <a:xfrm>
            <a:off x="517002" y="367446"/>
            <a:ext cx="10972800" cy="1143000"/>
          </a:xfrm>
        </p:spPr>
        <p:txBody>
          <a:bodyPr/>
          <a:lstStyle/>
          <a:p>
            <a:r>
              <a:rPr lang="en-US" dirty="0"/>
              <a:t>2022-2027 Waiver Authorities </a:t>
            </a:r>
          </a:p>
        </p:txBody>
      </p:sp>
    </p:spTree>
    <p:extLst>
      <p:ext uri="{BB962C8B-B14F-4D97-AF65-F5344CB8AC3E}">
        <p14:creationId xmlns:p14="http://schemas.microsoft.com/office/powerpoint/2010/main" val="24770694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3E3143D0-AF35-424A-A217-5662642F0CDE}"/>
              </a:ext>
            </a:extLst>
          </p:cNvPr>
          <p:cNvSpPr>
            <a:spLocks noGrp="1"/>
          </p:cNvSpPr>
          <p:nvPr>
            <p:ph idx="1"/>
          </p:nvPr>
        </p:nvSpPr>
        <p:spPr/>
        <p:txBody>
          <a:bodyPr/>
          <a:lstStyle/>
          <a:p>
            <a:endParaRPr lang="en-US" dirty="0"/>
          </a:p>
          <a:p>
            <a:endParaRPr lang="en-US" dirty="0"/>
          </a:p>
          <a:p>
            <a:endParaRPr lang="en-US" dirty="0"/>
          </a:p>
        </p:txBody>
      </p:sp>
      <p:sp>
        <p:nvSpPr>
          <p:cNvPr id="4" name="Title 3">
            <a:extLst>
              <a:ext uri="{FF2B5EF4-FFF2-40B4-BE49-F238E27FC236}">
                <a16:creationId xmlns:a16="http://schemas.microsoft.com/office/drawing/2014/main" id="{4C56A5FA-0DE6-492F-BF0E-55AE804CBDE3}"/>
              </a:ext>
            </a:extLst>
          </p:cNvPr>
          <p:cNvSpPr>
            <a:spLocks noGrp="1"/>
          </p:cNvSpPr>
          <p:nvPr>
            <p:ph type="title"/>
          </p:nvPr>
        </p:nvSpPr>
        <p:spPr>
          <a:xfrm>
            <a:off x="489857" y="270821"/>
            <a:ext cx="11092543" cy="810123"/>
          </a:xfrm>
        </p:spPr>
        <p:txBody>
          <a:bodyPr>
            <a:noAutofit/>
          </a:bodyPr>
          <a:lstStyle/>
          <a:p>
            <a:r>
              <a:rPr lang="en-US" sz="2800" dirty="0"/>
              <a:t>Designated State Health Programs (DHSP)- Overview &amp; Example</a:t>
            </a:r>
          </a:p>
        </p:txBody>
      </p:sp>
      <p:graphicFrame>
        <p:nvGraphicFramePr>
          <p:cNvPr id="8" name="Chart 7">
            <a:extLst>
              <a:ext uri="{FF2B5EF4-FFF2-40B4-BE49-F238E27FC236}">
                <a16:creationId xmlns:a16="http://schemas.microsoft.com/office/drawing/2014/main" id="{87E5A734-1D46-4AB9-A7C7-10A9BAD926AE}"/>
              </a:ext>
            </a:extLst>
          </p:cNvPr>
          <p:cNvGraphicFramePr/>
          <p:nvPr/>
        </p:nvGraphicFramePr>
        <p:xfrm>
          <a:off x="489857" y="1898572"/>
          <a:ext cx="6939643" cy="442326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Box 11">
            <a:extLst>
              <a:ext uri="{FF2B5EF4-FFF2-40B4-BE49-F238E27FC236}">
                <a16:creationId xmlns:a16="http://schemas.microsoft.com/office/drawing/2014/main" id="{7ECCE48B-A409-4208-B781-CD8693A3A0C5}"/>
              </a:ext>
            </a:extLst>
          </p:cNvPr>
          <p:cNvSpPr txBox="1"/>
          <p:nvPr/>
        </p:nvSpPr>
        <p:spPr>
          <a:xfrm>
            <a:off x="7429500" y="2119929"/>
            <a:ext cx="3793671" cy="4185761"/>
          </a:xfrm>
          <a:prstGeom prst="rect">
            <a:avLst/>
          </a:prstGeom>
          <a:noFill/>
        </p:spPr>
        <p:txBody>
          <a:bodyPr wrap="square" rtlCol="0">
            <a:spAutoFit/>
          </a:bodyPr>
          <a:lstStyle/>
          <a:p>
            <a:pPr algn="l"/>
            <a:r>
              <a:rPr lang="en-US" dirty="0">
                <a:latin typeface="Franklin Gothic Medium Cond" panose="020B0606030402020204" pitchFamily="34" charset="0"/>
              </a:rPr>
              <a:t>$100 program example:</a:t>
            </a:r>
          </a:p>
          <a:p>
            <a:pPr algn="l"/>
            <a:endParaRPr lang="en-US" dirty="0">
              <a:latin typeface="Franklin Gothic Medium Cond" panose="020B0606030402020204" pitchFamily="34" charset="0"/>
            </a:endParaRPr>
          </a:p>
          <a:p>
            <a:pPr algn="l"/>
            <a:r>
              <a:rPr lang="en-US" dirty="0">
                <a:latin typeface="Franklin Gothic Medium Cond" panose="020B0606030402020204" pitchFamily="34" charset="0"/>
              </a:rPr>
              <a:t>COLUMN A:  Original program is funded by 100% state funds. </a:t>
            </a:r>
          </a:p>
          <a:p>
            <a:pPr algn="l"/>
            <a:endParaRPr lang="en-US" dirty="0">
              <a:latin typeface="Franklin Gothic Medium Cond" panose="020B0606030402020204" pitchFamily="34" charset="0"/>
            </a:endParaRPr>
          </a:p>
          <a:p>
            <a:pPr algn="l"/>
            <a:r>
              <a:rPr lang="en-US" dirty="0">
                <a:latin typeface="Franklin Gothic Medium Cond" panose="020B0606030402020204" pitchFamily="34" charset="0"/>
              </a:rPr>
              <a:t>COLUMN B:  Claim match on current state-only funded programs. </a:t>
            </a:r>
            <a:r>
              <a:rPr lang="en-US" sz="1600" dirty="0">
                <a:latin typeface="Franklin Gothic Medium Cond" panose="020B0606030402020204" pitchFamily="34" charset="0"/>
              </a:rPr>
              <a:t>The original program remains the same level of total funds.  New federal match results in state fund savings.</a:t>
            </a:r>
          </a:p>
          <a:p>
            <a:pPr algn="l"/>
            <a:endParaRPr lang="en-US" dirty="0">
              <a:latin typeface="Franklin Gothic Medium Cond" panose="020B0606030402020204" pitchFamily="34" charset="0"/>
            </a:endParaRPr>
          </a:p>
          <a:p>
            <a:pPr algn="l"/>
            <a:r>
              <a:rPr lang="en-US" dirty="0">
                <a:latin typeface="Franklin Gothic Medium Cond" panose="020B0606030402020204" pitchFamily="34" charset="0"/>
              </a:rPr>
              <a:t>COLUMN C:  Invest state fund savings in Targeted Investments with Federal match.</a:t>
            </a:r>
          </a:p>
          <a:p>
            <a:pPr algn="l"/>
            <a:endParaRPr lang="en-US" dirty="0">
              <a:latin typeface="Franklin Gothic Medium Cond" panose="020B0606030402020204" pitchFamily="34" charset="0"/>
            </a:endParaRPr>
          </a:p>
          <a:p>
            <a:pPr algn="l"/>
            <a:endParaRPr lang="en-US" dirty="0">
              <a:latin typeface="Franklin Gothic Medium Cond" panose="020B0606030402020204" pitchFamily="34" charset="0"/>
            </a:endParaRPr>
          </a:p>
          <a:p>
            <a:pPr algn="l"/>
            <a:endParaRPr lang="en-US" dirty="0">
              <a:latin typeface="Franklin Gothic Medium Cond" panose="020B0606030402020204" pitchFamily="34" charset="0"/>
            </a:endParaRPr>
          </a:p>
        </p:txBody>
      </p:sp>
      <p:sp>
        <p:nvSpPr>
          <p:cNvPr id="2" name="TextBox 1">
            <a:extLst>
              <a:ext uri="{FF2B5EF4-FFF2-40B4-BE49-F238E27FC236}">
                <a16:creationId xmlns:a16="http://schemas.microsoft.com/office/drawing/2014/main" id="{C5F28967-B73C-4649-BB64-7DD18A61A3C8}"/>
              </a:ext>
            </a:extLst>
          </p:cNvPr>
          <p:cNvSpPr txBox="1"/>
          <p:nvPr/>
        </p:nvSpPr>
        <p:spPr>
          <a:xfrm>
            <a:off x="190500" y="1282752"/>
            <a:ext cx="10597242" cy="646331"/>
          </a:xfrm>
          <a:prstGeom prst="rect">
            <a:avLst/>
          </a:prstGeom>
          <a:noFill/>
        </p:spPr>
        <p:txBody>
          <a:bodyPr wrap="square" rtlCol="0">
            <a:spAutoFit/>
          </a:bodyPr>
          <a:lstStyle/>
          <a:p>
            <a:pPr lvl="1"/>
            <a:r>
              <a:rPr lang="en-US" dirty="0"/>
              <a:t>DSHP allows for states to ask for federal funding for “Medicaid like” services that are not usually Medicaid eligible</a:t>
            </a:r>
          </a:p>
        </p:txBody>
      </p:sp>
      <p:sp>
        <p:nvSpPr>
          <p:cNvPr id="3" name="TextBox 2">
            <a:extLst>
              <a:ext uri="{FF2B5EF4-FFF2-40B4-BE49-F238E27FC236}">
                <a16:creationId xmlns:a16="http://schemas.microsoft.com/office/drawing/2014/main" id="{E0D92A94-526D-448C-BA4D-FEF1CEE882A9}"/>
              </a:ext>
            </a:extLst>
          </p:cNvPr>
          <p:cNvSpPr txBox="1"/>
          <p:nvPr/>
        </p:nvSpPr>
        <p:spPr>
          <a:xfrm>
            <a:off x="673553" y="900030"/>
            <a:ext cx="10114189" cy="369332"/>
          </a:xfrm>
          <a:prstGeom prst="rect">
            <a:avLst/>
          </a:prstGeom>
          <a:noFill/>
        </p:spPr>
        <p:txBody>
          <a:bodyPr wrap="square" rtlCol="0">
            <a:spAutoFit/>
          </a:bodyPr>
          <a:lstStyle/>
          <a:p>
            <a:r>
              <a:rPr lang="en-US" dirty="0"/>
              <a:t>Waiver goal to maximize federal funding – DSHP is a CMS program used to accomplish this goal</a:t>
            </a:r>
          </a:p>
        </p:txBody>
      </p:sp>
    </p:spTree>
    <p:extLst>
      <p:ext uri="{BB962C8B-B14F-4D97-AF65-F5344CB8AC3E}">
        <p14:creationId xmlns:p14="http://schemas.microsoft.com/office/powerpoint/2010/main" val="484125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F37BB-77C8-E974-BC84-5173DA904C3F}"/>
              </a:ext>
            </a:extLst>
          </p:cNvPr>
          <p:cNvSpPr>
            <a:spLocks noGrp="1"/>
          </p:cNvSpPr>
          <p:nvPr>
            <p:ph type="title"/>
          </p:nvPr>
        </p:nvSpPr>
        <p:spPr/>
        <p:txBody>
          <a:bodyPr lIns="91440" tIns="45720" rIns="91440" bIns="45720" anchor="ctr">
            <a:normAutofit/>
          </a:bodyPr>
          <a:lstStyle/>
          <a:p>
            <a:r>
              <a:rPr lang="en-US" dirty="0">
                <a:cs typeface="Arial"/>
              </a:rPr>
              <a:t>2023 Legislative Concept</a:t>
            </a:r>
            <a:endParaRPr lang="en-US" dirty="0"/>
          </a:p>
        </p:txBody>
      </p:sp>
      <p:sp>
        <p:nvSpPr>
          <p:cNvPr id="3" name="TextBox 2">
            <a:extLst>
              <a:ext uri="{FF2B5EF4-FFF2-40B4-BE49-F238E27FC236}">
                <a16:creationId xmlns:a16="http://schemas.microsoft.com/office/drawing/2014/main" id="{CBE00DF0-A744-9E6B-D39F-CC1DD31E3526}"/>
              </a:ext>
            </a:extLst>
          </p:cNvPr>
          <p:cNvSpPr txBox="1"/>
          <p:nvPr/>
        </p:nvSpPr>
        <p:spPr>
          <a:xfrm>
            <a:off x="605742" y="1522020"/>
            <a:ext cx="11207567" cy="513986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latin typeface="+mj-lt"/>
              </a:rPr>
              <a:t>OHA submitted a placeholder legislative concept. Known </a:t>
            </a:r>
            <a:r>
              <a:rPr lang="en-US" dirty="0">
                <a:effectLst/>
                <a:latin typeface="+mj-lt"/>
                <a:ea typeface="Calibri" panose="020F0502020204030204" pitchFamily="34" charset="0"/>
              </a:rPr>
              <a:t>changes needed for alignment with the proposed waiver include:</a:t>
            </a:r>
          </a:p>
          <a:p>
            <a:pPr marL="285750" indent="-285750">
              <a:buFont typeface="Arial"/>
              <a:buChar char="•"/>
            </a:pPr>
            <a:endParaRPr lang="en-US" sz="2000" dirty="0">
              <a:latin typeface="+mj-lt"/>
              <a:ea typeface="Calibri" panose="020F0502020204030204" pitchFamily="34" charset="0"/>
            </a:endParaRPr>
          </a:p>
          <a:p>
            <a:r>
              <a:rPr lang="en-US" b="1" dirty="0">
                <a:latin typeface="+mj-lt"/>
                <a:ea typeface="Calibri" panose="020F0502020204030204" pitchFamily="34" charset="0"/>
              </a:rPr>
              <a:t>Implementing DSHP:</a:t>
            </a:r>
          </a:p>
          <a:p>
            <a:pPr marL="342900" indent="-342900">
              <a:buFont typeface="Arial" panose="020B0604020202020204" pitchFamily="34" charset="0"/>
              <a:buChar char="•"/>
            </a:pPr>
            <a:r>
              <a:rPr lang="en-US" b="1" dirty="0">
                <a:latin typeface="+mj-lt"/>
                <a:ea typeface="Calibri" panose="020F0502020204030204" pitchFamily="34" charset="0"/>
              </a:rPr>
              <a:t>Goal</a:t>
            </a:r>
            <a:r>
              <a:rPr lang="en-US" dirty="0">
                <a:latin typeface="+mj-lt"/>
                <a:ea typeface="Calibri" panose="020F0502020204030204" pitchFamily="34" charset="0"/>
              </a:rPr>
              <a:t>: U</a:t>
            </a:r>
            <a:r>
              <a:rPr lang="en-US" dirty="0">
                <a:effectLst/>
                <a:latin typeface="+mj-lt"/>
                <a:ea typeface="Calibri" panose="020F0502020204030204" pitchFamily="34" charset="0"/>
              </a:rPr>
              <a:t>se funds freed up through DSHP to fund bundles of services addressing social determinants of health (SDOH) for populations undergoing a transition. Funds for SDOH service packages would flow through CCOs via a non-risk contract in the first three years of implementation and will be incorporated into CCO capitation in later years. </a:t>
            </a:r>
          </a:p>
          <a:p>
            <a:pPr marL="342900" indent="-342900">
              <a:buFont typeface="Arial" panose="020B0604020202020204" pitchFamily="34" charset="0"/>
              <a:buChar char="•"/>
            </a:pPr>
            <a:r>
              <a:rPr lang="en-US" b="1" dirty="0">
                <a:latin typeface="+mj-lt"/>
                <a:ea typeface="Calibri" panose="020F0502020204030204" pitchFamily="34" charset="0"/>
              </a:rPr>
              <a:t>Statute Change</a:t>
            </a:r>
            <a:r>
              <a:rPr lang="en-US" dirty="0">
                <a:latin typeface="+mj-lt"/>
                <a:ea typeface="Calibri" panose="020F0502020204030204" pitchFamily="34" charset="0"/>
              </a:rPr>
              <a:t>: </a:t>
            </a:r>
            <a:r>
              <a:rPr lang="en-US" dirty="0">
                <a:effectLst/>
                <a:latin typeface="+mj-lt"/>
                <a:ea typeface="Calibri" panose="020F0502020204030204" pitchFamily="34" charset="0"/>
                <a:cs typeface="Times New Roman" panose="02020603050405020304" pitchFamily="18" charset="0"/>
              </a:rPr>
              <a:t>OHA requires statutory authority for OHA to issue non-risk payments. </a:t>
            </a:r>
            <a:endParaRPr lang="en-US" dirty="0">
              <a:latin typeface="+mj-lt"/>
              <a:ea typeface="Calibri" panose="020F0502020204030204" pitchFamily="34" charset="0"/>
              <a:cs typeface="Times New Roman" panose="02020603050405020304" pitchFamily="18" charset="0"/>
            </a:endParaRPr>
          </a:p>
          <a:p>
            <a:endParaRPr lang="en-US" dirty="0">
              <a:effectLst/>
              <a:latin typeface="+mj-lt"/>
              <a:ea typeface="Calibri" panose="020F0502020204030204" pitchFamily="34" charset="0"/>
              <a:cs typeface="Times New Roman" panose="02020603050405020304" pitchFamily="18" charset="0"/>
            </a:endParaRPr>
          </a:p>
          <a:p>
            <a:r>
              <a:rPr lang="en-US" dirty="0">
                <a:effectLst/>
                <a:latin typeface="+mj-lt"/>
                <a:ea typeface="Calibri" panose="020F0502020204030204" pitchFamily="34" charset="0"/>
              </a:rPr>
              <a:t> </a:t>
            </a:r>
            <a:r>
              <a:rPr lang="en-US" b="1" dirty="0">
                <a:effectLst/>
                <a:latin typeface="+mj-lt"/>
                <a:ea typeface="Calibri" panose="020F0502020204030204" pitchFamily="34" charset="0"/>
              </a:rPr>
              <a:t>CCO Quality Incentive Program Committee:</a:t>
            </a:r>
          </a:p>
          <a:p>
            <a:pPr marL="342900" indent="-342900">
              <a:buFont typeface="Arial" panose="020B0604020202020204" pitchFamily="34" charset="0"/>
              <a:buChar char="•"/>
            </a:pPr>
            <a:r>
              <a:rPr lang="en-US" b="1" dirty="0">
                <a:latin typeface="+mj-lt"/>
                <a:ea typeface="Calibri" panose="020F0502020204030204" pitchFamily="34" charset="0"/>
              </a:rPr>
              <a:t>Goal: </a:t>
            </a:r>
            <a:r>
              <a:rPr lang="en-US" dirty="0">
                <a:latin typeface="+mj-lt"/>
                <a:ea typeface="Calibri" panose="020F0502020204030204" pitchFamily="34" charset="0"/>
              </a:rPr>
              <a:t>R</a:t>
            </a:r>
            <a:r>
              <a:rPr lang="en-US" dirty="0">
                <a:effectLst/>
                <a:latin typeface="+mj-lt"/>
                <a:ea typeface="Calibri" panose="020F0502020204030204" pitchFamily="34" charset="0"/>
              </a:rPr>
              <a:t>evamp the committee overseeing the CCO Quality Incentive Program to equitably redistribute power.</a:t>
            </a:r>
          </a:p>
          <a:p>
            <a:pPr marL="342900" indent="-342900">
              <a:buFont typeface="Arial" panose="020B0604020202020204" pitchFamily="34" charset="0"/>
              <a:buChar char="•"/>
            </a:pPr>
            <a:r>
              <a:rPr lang="en-US" b="1" dirty="0">
                <a:latin typeface="+mj-lt"/>
                <a:ea typeface="Calibri" panose="020F0502020204030204" pitchFamily="34" charset="0"/>
              </a:rPr>
              <a:t>Statute Change: </a:t>
            </a:r>
            <a:r>
              <a:rPr lang="en-US" dirty="0">
                <a:effectLst/>
                <a:latin typeface="+mj-lt"/>
                <a:ea typeface="Calibri" panose="020F0502020204030204" pitchFamily="34" charset="0"/>
                <a:cs typeface="Times New Roman" panose="02020603050405020304" pitchFamily="18" charset="0"/>
              </a:rPr>
              <a:t>Change committee structure so those most affected by health inequities lead the CCO Quality Incentive Program. More seats for Oregon Health Plan (OHP) members, community members from diverse communities, individuals with lived experience of health inequities, health equity professionals and researchers.</a:t>
            </a:r>
            <a:endParaRPr lang="en-US" sz="2000" dirty="0">
              <a:effectLst/>
              <a:latin typeface="Franklin Gothic Medium" panose="020B0603020102020204" pitchFamily="34" charset="0"/>
              <a:ea typeface="Calibri" panose="020F0502020204030204" pitchFamily="34" charset="0"/>
            </a:endParaRPr>
          </a:p>
          <a:p>
            <a:pPr marL="1200150" lvl="2" indent="-285750">
              <a:buFont typeface="Arial"/>
              <a:buChar char="•"/>
            </a:pPr>
            <a:endParaRPr lang="en-US" sz="2000" dirty="0">
              <a:latin typeface="Franklin Gothic Medium" panose="020B0603020102020204" pitchFamily="34" charset="0"/>
            </a:endParaRPr>
          </a:p>
        </p:txBody>
      </p:sp>
    </p:spTree>
    <p:extLst>
      <p:ext uri="{BB962C8B-B14F-4D97-AF65-F5344CB8AC3E}">
        <p14:creationId xmlns:p14="http://schemas.microsoft.com/office/powerpoint/2010/main" val="3195189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65618FE-5AA9-4133-95C4-5EA03D96377A}"/>
              </a:ext>
            </a:extLst>
          </p:cNvPr>
          <p:cNvSpPr>
            <a:spLocks noGrp="1"/>
          </p:cNvSpPr>
          <p:nvPr>
            <p:ph type="body" sz="quarter" idx="11"/>
          </p:nvPr>
        </p:nvSpPr>
        <p:spPr>
          <a:xfrm>
            <a:off x="600890" y="2642210"/>
            <a:ext cx="10528300" cy="1097280"/>
          </a:xfrm>
        </p:spPr>
        <p:txBody>
          <a:bodyPr/>
          <a:lstStyle/>
          <a:p>
            <a:pPr marL="0" indent="0">
              <a:buNone/>
            </a:pPr>
            <a:r>
              <a:rPr lang="en-US" sz="4800" b="1" dirty="0">
                <a:solidFill>
                  <a:schemeClr val="bg1"/>
                </a:solidFill>
              </a:rPr>
              <a:t>Next Steps and Timeline</a:t>
            </a:r>
          </a:p>
        </p:txBody>
      </p:sp>
    </p:spTree>
    <p:extLst>
      <p:ext uri="{BB962C8B-B14F-4D97-AF65-F5344CB8AC3E}">
        <p14:creationId xmlns:p14="http://schemas.microsoft.com/office/powerpoint/2010/main" val="1512093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8A900-F6DC-4D9D-8B27-94645450183F}"/>
              </a:ext>
            </a:extLst>
          </p:cNvPr>
          <p:cNvSpPr>
            <a:spLocks noGrp="1"/>
          </p:cNvSpPr>
          <p:nvPr>
            <p:ph type="title"/>
          </p:nvPr>
        </p:nvSpPr>
        <p:spPr/>
        <p:txBody>
          <a:bodyPr/>
          <a:lstStyle/>
          <a:p>
            <a:r>
              <a:rPr lang="en-US" dirty="0"/>
              <a:t>Continued negotiations with CMS</a:t>
            </a:r>
          </a:p>
        </p:txBody>
      </p:sp>
      <p:sp>
        <p:nvSpPr>
          <p:cNvPr id="4" name="Content Placeholder 1">
            <a:extLst>
              <a:ext uri="{FF2B5EF4-FFF2-40B4-BE49-F238E27FC236}">
                <a16:creationId xmlns:a16="http://schemas.microsoft.com/office/drawing/2014/main" id="{365B7185-D774-41B1-9188-BA73FDC1C122}"/>
              </a:ext>
            </a:extLst>
          </p:cNvPr>
          <p:cNvSpPr txBox="1">
            <a:spLocks/>
          </p:cNvSpPr>
          <p:nvPr/>
        </p:nvSpPr>
        <p:spPr>
          <a:xfrm>
            <a:off x="702067" y="1394556"/>
            <a:ext cx="10972800" cy="4528419"/>
          </a:xfrm>
          <a:prstGeom prst="rect">
            <a:avLst/>
          </a:prstGeom>
        </p:spPr>
        <p:txBody>
          <a:bodyPr lIns="91440" tIns="45720" rIns="91440" bIns="45720" anchor="t"/>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t>These were not approved in September, but we are still talking to Center for Medicare and Medicaid Services about these topics:</a:t>
            </a:r>
          </a:p>
          <a:p>
            <a:pPr marL="457200" lvl="1" indent="0">
              <a:buNone/>
            </a:pPr>
            <a:endParaRPr lang="en-US" sz="2800" dirty="0"/>
          </a:p>
          <a:p>
            <a:pPr lvl="1"/>
            <a:r>
              <a:rPr lang="en-US" sz="2800" dirty="0"/>
              <a:t>Tribal related requests </a:t>
            </a:r>
            <a:endParaRPr lang="en-US" sz="2800" dirty="0">
              <a:cs typeface="Arial"/>
            </a:endParaRPr>
          </a:p>
          <a:p>
            <a:pPr lvl="1"/>
            <a:r>
              <a:rPr lang="en-US" sz="2800" dirty="0"/>
              <a:t>OHP coverage before people leave custody (such as the jail or state hospital)</a:t>
            </a:r>
          </a:p>
          <a:p>
            <a:pPr lvl="1"/>
            <a:r>
              <a:rPr lang="en-US" sz="2800" dirty="0"/>
              <a:t>Community Investment Collaboratives to fund local health equity efforts </a:t>
            </a:r>
          </a:p>
          <a:p>
            <a:endParaRPr lang="en-US" sz="3200" dirty="0"/>
          </a:p>
          <a:p>
            <a:endParaRPr lang="en-US" sz="3600" dirty="0"/>
          </a:p>
          <a:p>
            <a:pPr marL="342900" indent="-342900"/>
            <a:endParaRPr lang="en-US" dirty="0"/>
          </a:p>
          <a:p>
            <a:pPr marL="342900" indent="-342900"/>
            <a:endParaRPr lang="en-US" dirty="0"/>
          </a:p>
        </p:txBody>
      </p:sp>
    </p:spTree>
    <p:extLst>
      <p:ext uri="{BB962C8B-B14F-4D97-AF65-F5344CB8AC3E}">
        <p14:creationId xmlns:p14="http://schemas.microsoft.com/office/powerpoint/2010/main" val="9198192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4D44CAD-FD31-4A74-9E6B-36E9294EC0D8}"/>
              </a:ext>
            </a:extLst>
          </p:cNvPr>
          <p:cNvSpPr>
            <a:spLocks noGrp="1"/>
          </p:cNvSpPr>
          <p:nvPr>
            <p:ph type="title"/>
          </p:nvPr>
        </p:nvSpPr>
        <p:spPr/>
        <p:txBody>
          <a:bodyPr/>
          <a:lstStyle/>
          <a:p>
            <a:r>
              <a:rPr lang="en-US" dirty="0"/>
              <a:t>Timeline for Implementation</a:t>
            </a:r>
          </a:p>
        </p:txBody>
      </p:sp>
      <p:graphicFrame>
        <p:nvGraphicFramePr>
          <p:cNvPr id="15" name="Diagram 14">
            <a:extLst>
              <a:ext uri="{FF2B5EF4-FFF2-40B4-BE49-F238E27FC236}">
                <a16:creationId xmlns:a16="http://schemas.microsoft.com/office/drawing/2014/main" id="{6BC248A1-7F90-4353-830F-5B6EB224F416}"/>
              </a:ext>
            </a:extLst>
          </p:cNvPr>
          <p:cNvGraphicFramePr/>
          <p:nvPr/>
        </p:nvGraphicFramePr>
        <p:xfrm>
          <a:off x="392130" y="821933"/>
          <a:ext cx="11407739" cy="56570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1089959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E43C7DC-760C-48F1-979C-D345D3B78298}"/>
              </a:ext>
            </a:extLst>
          </p:cNvPr>
          <p:cNvSpPr>
            <a:spLocks noGrp="1"/>
          </p:cNvSpPr>
          <p:nvPr>
            <p:ph type="title"/>
          </p:nvPr>
        </p:nvSpPr>
        <p:spPr>
          <a:xfrm>
            <a:off x="609599" y="83192"/>
            <a:ext cx="10972800" cy="1143000"/>
          </a:xfrm>
        </p:spPr>
        <p:txBody>
          <a:bodyPr/>
          <a:lstStyle/>
          <a:p>
            <a:r>
              <a:rPr lang="en-US" dirty="0"/>
              <a:t>Implementation Strategies</a:t>
            </a:r>
          </a:p>
        </p:txBody>
      </p:sp>
      <p:sp>
        <p:nvSpPr>
          <p:cNvPr id="2" name="TextBox 1">
            <a:extLst>
              <a:ext uri="{FF2B5EF4-FFF2-40B4-BE49-F238E27FC236}">
                <a16:creationId xmlns:a16="http://schemas.microsoft.com/office/drawing/2014/main" id="{599CD681-A009-4202-8514-3819E2E5A38C}"/>
              </a:ext>
            </a:extLst>
          </p:cNvPr>
          <p:cNvSpPr txBox="1"/>
          <p:nvPr/>
        </p:nvSpPr>
        <p:spPr>
          <a:xfrm>
            <a:off x="609600" y="4927596"/>
            <a:ext cx="10455442" cy="830997"/>
          </a:xfrm>
          <a:prstGeom prst="rect">
            <a:avLst/>
          </a:prstGeom>
          <a:solidFill>
            <a:srgbClr val="BEEEFF"/>
          </a:solidFill>
          <a:ln>
            <a:solidFill>
              <a:schemeClr val="accent1"/>
            </a:solidFill>
          </a:ln>
        </p:spPr>
        <p:txBody>
          <a:bodyPr wrap="square" rtlCol="0">
            <a:spAutoFit/>
          </a:bodyPr>
          <a:lstStyle/>
          <a:p>
            <a:pPr lvl="0" algn="ctr"/>
            <a:r>
              <a:rPr lang="en-US" sz="2400" dirty="0"/>
              <a:t>Robust identification, outreach, referral, engagement and tracking protocols and process</a:t>
            </a:r>
          </a:p>
        </p:txBody>
      </p:sp>
      <p:sp>
        <p:nvSpPr>
          <p:cNvPr id="4" name="TextBox 3">
            <a:extLst>
              <a:ext uri="{FF2B5EF4-FFF2-40B4-BE49-F238E27FC236}">
                <a16:creationId xmlns:a16="http://schemas.microsoft.com/office/drawing/2014/main" id="{A3A1C501-A6AA-4512-9720-68DBA4C3128B}"/>
              </a:ext>
            </a:extLst>
          </p:cNvPr>
          <p:cNvSpPr txBox="1"/>
          <p:nvPr/>
        </p:nvSpPr>
        <p:spPr>
          <a:xfrm>
            <a:off x="609599" y="1136311"/>
            <a:ext cx="3348789" cy="3139321"/>
          </a:xfrm>
          <a:prstGeom prst="rect">
            <a:avLst/>
          </a:prstGeom>
          <a:noFill/>
        </p:spPr>
        <p:txBody>
          <a:bodyPr wrap="square" rtlCol="0">
            <a:spAutoFit/>
          </a:bodyPr>
          <a:lstStyle/>
          <a:p>
            <a:pPr lvl="0"/>
            <a:r>
              <a:rPr lang="en-US" b="1" dirty="0">
                <a:solidFill>
                  <a:srgbClr val="0070C0"/>
                </a:solidFill>
              </a:rPr>
              <a:t>Provider network</a:t>
            </a:r>
          </a:p>
          <a:p>
            <a:pPr marL="285750" lvl="0" indent="-285750">
              <a:buFont typeface="Arial" panose="020B0604020202020204" pitchFamily="34" charset="0"/>
              <a:buChar char="•"/>
            </a:pPr>
            <a:endParaRPr lang="en-US" b="1" dirty="0"/>
          </a:p>
          <a:p>
            <a:pPr marL="285750" lvl="0" indent="-285750">
              <a:buFont typeface="Arial" panose="020B0604020202020204" pitchFamily="34" charset="0"/>
              <a:buChar char="•"/>
            </a:pPr>
            <a:r>
              <a:rPr lang="en-US" dirty="0"/>
              <a:t>Build on the existing relationships formed for HRS</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Broad benefit package available to all eligible groups</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Invest in capacity building</a:t>
            </a:r>
          </a:p>
        </p:txBody>
      </p:sp>
      <p:sp>
        <p:nvSpPr>
          <p:cNvPr id="5" name="TextBox 4">
            <a:extLst>
              <a:ext uri="{FF2B5EF4-FFF2-40B4-BE49-F238E27FC236}">
                <a16:creationId xmlns:a16="http://schemas.microsoft.com/office/drawing/2014/main" id="{D541122A-6FCA-49E0-B43F-2D56E2235211}"/>
              </a:ext>
            </a:extLst>
          </p:cNvPr>
          <p:cNvSpPr txBox="1"/>
          <p:nvPr/>
        </p:nvSpPr>
        <p:spPr>
          <a:xfrm>
            <a:off x="4106019" y="1100517"/>
            <a:ext cx="3242601" cy="3970318"/>
          </a:xfrm>
          <a:prstGeom prst="rect">
            <a:avLst/>
          </a:prstGeom>
          <a:noFill/>
        </p:spPr>
        <p:txBody>
          <a:bodyPr wrap="square" rtlCol="0">
            <a:spAutoFit/>
          </a:bodyPr>
          <a:lstStyle/>
          <a:p>
            <a:pPr lvl="0"/>
            <a:r>
              <a:rPr lang="en-US" b="1" dirty="0">
                <a:solidFill>
                  <a:srgbClr val="0070C0"/>
                </a:solidFill>
              </a:rPr>
              <a:t>Partnership with Coordinated Care Orgs (CCOs) and Community Based Orgs (CBOs)</a:t>
            </a:r>
          </a:p>
          <a:p>
            <a:pPr lvl="0"/>
            <a:endParaRPr lang="en-US" dirty="0"/>
          </a:p>
          <a:p>
            <a:pPr marL="285750" lvl="0" indent="-285750">
              <a:buFont typeface="Arial" panose="020B0604020202020204" pitchFamily="34" charset="0"/>
              <a:buChar char="•"/>
            </a:pPr>
            <a:r>
              <a:rPr lang="en-US" dirty="0"/>
              <a:t>Engage CCOs early in implementation planning</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Build on to the existing HRS delivery platform</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Provide grants to CBOs for capacity building</a:t>
            </a:r>
          </a:p>
          <a:p>
            <a:pPr algn="l"/>
            <a:endParaRPr lang="en-US" dirty="0">
              <a:latin typeface="Franklin Gothic Medium Cond" panose="020B0606030402020204" pitchFamily="34" charset="0"/>
            </a:endParaRPr>
          </a:p>
        </p:txBody>
      </p:sp>
      <p:sp>
        <p:nvSpPr>
          <p:cNvPr id="8" name="TextBox 7">
            <a:extLst>
              <a:ext uri="{FF2B5EF4-FFF2-40B4-BE49-F238E27FC236}">
                <a16:creationId xmlns:a16="http://schemas.microsoft.com/office/drawing/2014/main" id="{8FBF2C05-6A0D-4EB6-A0C2-34A3CC8396ED}"/>
              </a:ext>
            </a:extLst>
          </p:cNvPr>
          <p:cNvSpPr txBox="1"/>
          <p:nvPr/>
        </p:nvSpPr>
        <p:spPr>
          <a:xfrm>
            <a:off x="7864642" y="1085175"/>
            <a:ext cx="3200400" cy="3139321"/>
          </a:xfrm>
          <a:prstGeom prst="rect">
            <a:avLst/>
          </a:prstGeom>
          <a:noFill/>
        </p:spPr>
        <p:txBody>
          <a:bodyPr wrap="square" rtlCol="0">
            <a:spAutoFit/>
          </a:bodyPr>
          <a:lstStyle/>
          <a:p>
            <a:pPr lvl="0"/>
            <a:r>
              <a:rPr lang="en-US" b="1" dirty="0">
                <a:solidFill>
                  <a:srgbClr val="0070C0"/>
                </a:solidFill>
              </a:rPr>
              <a:t>Collaboration w/ state agencies, counties and advocacy orgs</a:t>
            </a:r>
          </a:p>
          <a:p>
            <a:pPr marL="285750" lvl="0" indent="-285750">
              <a:buFont typeface="Arial" panose="020B0604020202020204" pitchFamily="34" charset="0"/>
              <a:buChar char="•"/>
            </a:pPr>
            <a:endParaRPr lang="en-US" b="1" dirty="0"/>
          </a:p>
          <a:p>
            <a:pPr marL="285750" lvl="0" indent="-285750">
              <a:buFont typeface="Arial" panose="020B0604020202020204" pitchFamily="34" charset="0"/>
              <a:buChar char="•"/>
            </a:pPr>
            <a:r>
              <a:rPr lang="en-US" dirty="0"/>
              <a:t>Maximize and harmonize existing resources and systems</a:t>
            </a:r>
          </a:p>
          <a:p>
            <a:pPr marL="285750" lvl="0" indent="-285750">
              <a:buFont typeface="Arial" panose="020B0604020202020204" pitchFamily="34" charset="0"/>
              <a:buChar char="•"/>
            </a:pPr>
            <a:endParaRPr lang="en-US" dirty="0"/>
          </a:p>
          <a:p>
            <a:pPr marL="285750" lvl="0" indent="-285750">
              <a:buFont typeface="Arial" panose="020B0604020202020204" pitchFamily="34" charset="0"/>
              <a:buChar char="•"/>
            </a:pPr>
            <a:r>
              <a:rPr lang="en-US" dirty="0"/>
              <a:t>Prevent duplication of efforts and resources</a:t>
            </a:r>
          </a:p>
          <a:p>
            <a:pPr algn="l"/>
            <a:endParaRPr lang="en-US" dirty="0">
              <a:latin typeface="Franklin Gothic Medium Cond" panose="020B0606030402020204" pitchFamily="34" charset="0"/>
            </a:endParaRPr>
          </a:p>
        </p:txBody>
      </p:sp>
      <p:sp>
        <p:nvSpPr>
          <p:cNvPr id="9" name="TextBox 8">
            <a:extLst>
              <a:ext uri="{FF2B5EF4-FFF2-40B4-BE49-F238E27FC236}">
                <a16:creationId xmlns:a16="http://schemas.microsoft.com/office/drawing/2014/main" id="{3B4B9177-B7B8-49BF-A4B0-4C185C0E3F17}"/>
              </a:ext>
            </a:extLst>
          </p:cNvPr>
          <p:cNvSpPr txBox="1"/>
          <p:nvPr/>
        </p:nvSpPr>
        <p:spPr>
          <a:xfrm>
            <a:off x="609599" y="5333021"/>
            <a:ext cx="10455443" cy="461665"/>
          </a:xfrm>
          <a:prstGeom prst="rect">
            <a:avLst/>
          </a:prstGeom>
          <a:solidFill>
            <a:schemeClr val="accent2">
              <a:lumMod val="60000"/>
              <a:lumOff val="40000"/>
            </a:schemeClr>
          </a:solidFill>
          <a:ln>
            <a:solidFill>
              <a:srgbClr val="F59201"/>
            </a:solidFill>
          </a:ln>
        </p:spPr>
        <p:txBody>
          <a:bodyPr wrap="square" rtlCol="0">
            <a:spAutoFit/>
          </a:bodyPr>
          <a:lstStyle/>
          <a:p>
            <a:pPr algn="ctr"/>
            <a:r>
              <a:rPr lang="en-US" sz="2400" dirty="0"/>
              <a:t>Invest in CIE technology solutions</a:t>
            </a:r>
            <a:endParaRPr lang="en-US" sz="2400" dirty="0">
              <a:latin typeface="Franklin Gothic Medium Cond" panose="020B0606030402020204" pitchFamily="34" charset="0"/>
            </a:endParaRPr>
          </a:p>
        </p:txBody>
      </p:sp>
      <p:cxnSp>
        <p:nvCxnSpPr>
          <p:cNvPr id="11" name="Straight Connector 10">
            <a:extLst>
              <a:ext uri="{FF2B5EF4-FFF2-40B4-BE49-F238E27FC236}">
                <a16:creationId xmlns:a16="http://schemas.microsoft.com/office/drawing/2014/main" id="{92134C8F-38DB-4FC2-B7FB-378C323D27EB}"/>
              </a:ext>
            </a:extLst>
          </p:cNvPr>
          <p:cNvCxnSpPr/>
          <p:nvPr/>
        </p:nvCxnSpPr>
        <p:spPr>
          <a:xfrm>
            <a:off x="3874172" y="1376946"/>
            <a:ext cx="0" cy="31393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F1437A2E-C387-429D-8A79-1CF915987212}"/>
              </a:ext>
            </a:extLst>
          </p:cNvPr>
          <p:cNvCxnSpPr/>
          <p:nvPr/>
        </p:nvCxnSpPr>
        <p:spPr>
          <a:xfrm>
            <a:off x="7648085" y="1396994"/>
            <a:ext cx="0" cy="3139321"/>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C8A6FC52-019B-4488-AAE5-23C8992AA59A}"/>
              </a:ext>
            </a:extLst>
          </p:cNvPr>
          <p:cNvCxnSpPr>
            <a:cxnSpLocks/>
          </p:cNvCxnSpPr>
          <p:nvPr/>
        </p:nvCxnSpPr>
        <p:spPr>
          <a:xfrm>
            <a:off x="609599" y="5794686"/>
            <a:ext cx="10455443"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718794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AE6505-EEAE-4C54-80F9-E232727DBA40}"/>
              </a:ext>
            </a:extLst>
          </p:cNvPr>
          <p:cNvSpPr>
            <a:spLocks noGrp="1"/>
          </p:cNvSpPr>
          <p:nvPr>
            <p:ph idx="1"/>
          </p:nvPr>
        </p:nvSpPr>
        <p:spPr>
          <a:xfrm>
            <a:off x="8259680" y="1103229"/>
            <a:ext cx="3522579" cy="4193913"/>
          </a:xfrm>
        </p:spPr>
        <p:txBody>
          <a:bodyPr/>
          <a:lstStyle/>
          <a:p>
            <a:pPr>
              <a:spcAft>
                <a:spcPts val="0"/>
              </a:spcAft>
            </a:pPr>
            <a:r>
              <a:rPr lang="en-US" sz="1800" b="1" dirty="0">
                <a:solidFill>
                  <a:srgbClr val="0070C0"/>
                </a:solidFill>
              </a:rPr>
              <a:t>Responsiveness</a:t>
            </a:r>
          </a:p>
          <a:p>
            <a:pPr marL="342900" indent="-342900" defTabSz="457200">
              <a:spcAft>
                <a:spcPts val="0"/>
              </a:spcAft>
              <a:buFont typeface="Arial" panose="020B0604020202020204" pitchFamily="34" charset="0"/>
              <a:buChar char="•"/>
            </a:pPr>
            <a:r>
              <a:rPr lang="en-US" sz="1800" dirty="0"/>
              <a:t>How to ensure services are delivered in a culturally-responsive fashion</a:t>
            </a:r>
          </a:p>
          <a:p>
            <a:pPr marL="342900" indent="-342900" defTabSz="457200">
              <a:spcAft>
                <a:spcPts val="0"/>
              </a:spcAft>
              <a:buFont typeface="Arial" panose="020B0604020202020204" pitchFamily="34" charset="0"/>
              <a:buChar char="•"/>
            </a:pPr>
            <a:r>
              <a:rPr lang="en-US" sz="1800" dirty="0"/>
              <a:t>When and how to engage community in the process – reframing our community engagement practices</a:t>
            </a:r>
          </a:p>
          <a:p>
            <a:pPr marL="342900" indent="-342900" defTabSz="457200">
              <a:spcAft>
                <a:spcPts val="0"/>
              </a:spcAft>
              <a:buFont typeface="Arial" panose="020B0604020202020204" pitchFamily="34" charset="0"/>
              <a:buChar char="•"/>
            </a:pPr>
            <a:r>
              <a:rPr lang="en-US" sz="1800" dirty="0"/>
              <a:t>Diverse eligibility populations – distinct needs and methods for supporting</a:t>
            </a:r>
          </a:p>
          <a:p>
            <a:endParaRPr lang="en-US" dirty="0"/>
          </a:p>
        </p:txBody>
      </p:sp>
      <p:sp>
        <p:nvSpPr>
          <p:cNvPr id="3" name="Title 2">
            <a:extLst>
              <a:ext uri="{FF2B5EF4-FFF2-40B4-BE49-F238E27FC236}">
                <a16:creationId xmlns:a16="http://schemas.microsoft.com/office/drawing/2014/main" id="{0E43C7DC-760C-48F1-979C-D345D3B78298}"/>
              </a:ext>
            </a:extLst>
          </p:cNvPr>
          <p:cNvSpPr>
            <a:spLocks noGrp="1"/>
          </p:cNvSpPr>
          <p:nvPr>
            <p:ph type="title"/>
          </p:nvPr>
        </p:nvSpPr>
        <p:spPr>
          <a:xfrm>
            <a:off x="609600" y="0"/>
            <a:ext cx="10972800" cy="1143000"/>
          </a:xfrm>
        </p:spPr>
        <p:txBody>
          <a:bodyPr/>
          <a:lstStyle/>
          <a:p>
            <a:r>
              <a:rPr lang="en-US" dirty="0"/>
              <a:t>Challenges</a:t>
            </a:r>
          </a:p>
        </p:txBody>
      </p:sp>
      <p:sp>
        <p:nvSpPr>
          <p:cNvPr id="4" name="TextBox 3">
            <a:extLst>
              <a:ext uri="{FF2B5EF4-FFF2-40B4-BE49-F238E27FC236}">
                <a16:creationId xmlns:a16="http://schemas.microsoft.com/office/drawing/2014/main" id="{684C6E8F-C630-48DF-938F-A7DA22561147}"/>
              </a:ext>
            </a:extLst>
          </p:cNvPr>
          <p:cNvSpPr txBox="1"/>
          <p:nvPr/>
        </p:nvSpPr>
        <p:spPr>
          <a:xfrm>
            <a:off x="609600" y="1191820"/>
            <a:ext cx="3330742" cy="2585323"/>
          </a:xfrm>
          <a:prstGeom prst="rect">
            <a:avLst/>
          </a:prstGeom>
          <a:noFill/>
        </p:spPr>
        <p:txBody>
          <a:bodyPr wrap="square" rtlCol="0">
            <a:spAutoFit/>
          </a:bodyPr>
          <a:lstStyle/>
          <a:p>
            <a:r>
              <a:rPr lang="en-US" b="1" dirty="0">
                <a:solidFill>
                  <a:srgbClr val="0070C0"/>
                </a:solidFill>
              </a:rPr>
              <a:t>Readiness</a:t>
            </a:r>
          </a:p>
          <a:p>
            <a:pPr marL="285750" indent="-285750">
              <a:buFont typeface="Arial" panose="020B0604020202020204" pitchFamily="34" charset="0"/>
              <a:buChar char="•"/>
            </a:pPr>
            <a:r>
              <a:rPr lang="en-US" dirty="0"/>
              <a:t>CBOs not familiar and prepared for billing</a:t>
            </a:r>
          </a:p>
          <a:p>
            <a:pPr marL="285750" indent="-285750">
              <a:buFont typeface="Arial" panose="020B0604020202020204" pitchFamily="34" charset="0"/>
              <a:buChar char="•"/>
            </a:pPr>
            <a:r>
              <a:rPr lang="en-US" dirty="0"/>
              <a:t>Across health care and CBO partners there are severe workforce challenges</a:t>
            </a:r>
          </a:p>
          <a:p>
            <a:endParaRPr lang="en-US" dirty="0"/>
          </a:p>
          <a:p>
            <a:endParaRPr lang="en-US" dirty="0">
              <a:latin typeface="Franklin Gothic Medium Cond" panose="020B0606030402020204" pitchFamily="34" charset="0"/>
            </a:endParaRPr>
          </a:p>
        </p:txBody>
      </p:sp>
      <p:sp>
        <p:nvSpPr>
          <p:cNvPr id="5" name="TextBox 4">
            <a:extLst>
              <a:ext uri="{FF2B5EF4-FFF2-40B4-BE49-F238E27FC236}">
                <a16:creationId xmlns:a16="http://schemas.microsoft.com/office/drawing/2014/main" id="{0D11BDFB-EBA6-4545-B68C-2F403080E3A6}"/>
              </a:ext>
            </a:extLst>
          </p:cNvPr>
          <p:cNvSpPr txBox="1"/>
          <p:nvPr/>
        </p:nvSpPr>
        <p:spPr>
          <a:xfrm>
            <a:off x="609600" y="3532807"/>
            <a:ext cx="3467100" cy="3416320"/>
          </a:xfrm>
          <a:prstGeom prst="rect">
            <a:avLst/>
          </a:prstGeom>
          <a:noFill/>
        </p:spPr>
        <p:txBody>
          <a:bodyPr wrap="square" rtlCol="0">
            <a:spAutoFit/>
          </a:bodyPr>
          <a:lstStyle/>
          <a:p>
            <a:r>
              <a:rPr lang="en-US" b="1" dirty="0">
                <a:solidFill>
                  <a:srgbClr val="0070C0"/>
                </a:solidFill>
              </a:rPr>
              <a:t>Funding and Infrastructure</a:t>
            </a:r>
          </a:p>
          <a:p>
            <a:pPr marL="342900" indent="-342900">
              <a:buFont typeface="Arial" panose="020B0604020202020204" pitchFamily="34" charset="0"/>
              <a:buChar char="•"/>
            </a:pPr>
            <a:r>
              <a:rPr lang="en-US" dirty="0"/>
              <a:t>Adequate infrastructure for data sharing, information utilization and reporting/metrics</a:t>
            </a:r>
          </a:p>
          <a:p>
            <a:pPr marL="342900" indent="-342900">
              <a:buFont typeface="Arial" panose="020B0604020202020204" pitchFamily="34" charset="0"/>
              <a:buChar char="•"/>
            </a:pPr>
            <a:r>
              <a:rPr lang="en-US" dirty="0"/>
              <a:t>Requires asking the legislature for funding for implementation of the benefits and infrastructure</a:t>
            </a:r>
          </a:p>
          <a:p>
            <a:pPr marL="342900" indent="-342900">
              <a:buFont typeface="Arial" panose="020B0604020202020204" pitchFamily="34" charset="0"/>
              <a:buChar char="•"/>
            </a:pPr>
            <a:endParaRPr lang="en-US" dirty="0"/>
          </a:p>
          <a:p>
            <a:endParaRPr lang="en-US" dirty="0"/>
          </a:p>
          <a:p>
            <a:endParaRPr lang="en-US" dirty="0">
              <a:latin typeface="Franklin Gothic Medium Cond" panose="020B0606030402020204" pitchFamily="34" charset="0"/>
            </a:endParaRPr>
          </a:p>
        </p:txBody>
      </p:sp>
      <p:sp>
        <p:nvSpPr>
          <p:cNvPr id="6" name="TextBox 5">
            <a:extLst>
              <a:ext uri="{FF2B5EF4-FFF2-40B4-BE49-F238E27FC236}">
                <a16:creationId xmlns:a16="http://schemas.microsoft.com/office/drawing/2014/main" id="{F509DEF1-EE1B-477A-8F03-7288C0AD3CEE}"/>
              </a:ext>
            </a:extLst>
          </p:cNvPr>
          <p:cNvSpPr txBox="1"/>
          <p:nvPr/>
        </p:nvSpPr>
        <p:spPr>
          <a:xfrm>
            <a:off x="4430629" y="1166729"/>
            <a:ext cx="3330742" cy="4801314"/>
          </a:xfrm>
          <a:prstGeom prst="rect">
            <a:avLst/>
          </a:prstGeom>
          <a:noFill/>
        </p:spPr>
        <p:txBody>
          <a:bodyPr wrap="square" rtlCol="0">
            <a:spAutoFit/>
          </a:bodyPr>
          <a:lstStyle/>
          <a:p>
            <a:r>
              <a:rPr lang="en-US" b="1" dirty="0">
                <a:solidFill>
                  <a:srgbClr val="0070C0"/>
                </a:solidFill>
              </a:rPr>
              <a:t>Complexity</a:t>
            </a:r>
          </a:p>
          <a:p>
            <a:pPr marL="342900" indent="-342900">
              <a:buFont typeface="Arial" panose="020B0604020202020204" pitchFamily="34" charset="0"/>
              <a:buChar char="•"/>
            </a:pPr>
            <a:r>
              <a:rPr lang="en-US" dirty="0"/>
              <a:t>Complex package of benefits and administrative complexity in delivering services</a:t>
            </a:r>
          </a:p>
          <a:p>
            <a:pPr marL="342900" indent="-342900">
              <a:buFont typeface="Arial" panose="020B0604020202020204" pitchFamily="34" charset="0"/>
              <a:buChar char="•"/>
            </a:pPr>
            <a:r>
              <a:rPr lang="en-US" dirty="0"/>
              <a:t>Requires extensive internal and external collaboration with numerous critical partners – breaking down silos and facilitating new ways of working together is challenging</a:t>
            </a:r>
          </a:p>
          <a:p>
            <a:pPr marL="342900" indent="-342900">
              <a:buFont typeface="Arial" panose="020B0604020202020204" pitchFamily="34" charset="0"/>
              <a:buChar char="•"/>
            </a:pPr>
            <a:r>
              <a:rPr lang="en-US" dirty="0"/>
              <a:t>We have a delivery system that includes managed care and FFS</a:t>
            </a:r>
          </a:p>
          <a:p>
            <a:endParaRPr lang="en-US" dirty="0"/>
          </a:p>
          <a:p>
            <a:endParaRPr lang="en-US" dirty="0">
              <a:latin typeface="Franklin Gothic Medium Cond" panose="020B0606030402020204" pitchFamily="34" charset="0"/>
            </a:endParaRPr>
          </a:p>
        </p:txBody>
      </p:sp>
      <p:cxnSp>
        <p:nvCxnSpPr>
          <p:cNvPr id="8" name="Straight Connector 7">
            <a:extLst>
              <a:ext uri="{FF2B5EF4-FFF2-40B4-BE49-F238E27FC236}">
                <a16:creationId xmlns:a16="http://schemas.microsoft.com/office/drawing/2014/main" id="{1FDADDBC-1041-4093-9B2B-E1D4BBA32655}"/>
              </a:ext>
            </a:extLst>
          </p:cNvPr>
          <p:cNvCxnSpPr/>
          <p:nvPr/>
        </p:nvCxnSpPr>
        <p:spPr>
          <a:xfrm>
            <a:off x="4114800" y="1371600"/>
            <a:ext cx="0" cy="4596443"/>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3E3FE604-AF25-4DE2-A4D3-9C803FBEC9E6}"/>
              </a:ext>
            </a:extLst>
          </p:cNvPr>
          <p:cNvCxnSpPr/>
          <p:nvPr/>
        </p:nvCxnSpPr>
        <p:spPr>
          <a:xfrm>
            <a:off x="8051800" y="1346200"/>
            <a:ext cx="0" cy="4596443"/>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541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5FD5E0-95DD-4847-AD34-3ACAAE1607F8}"/>
              </a:ext>
            </a:extLst>
          </p:cNvPr>
          <p:cNvSpPr>
            <a:spLocks noGrp="1"/>
          </p:cNvSpPr>
          <p:nvPr>
            <p:ph type="title"/>
          </p:nvPr>
        </p:nvSpPr>
        <p:spPr>
          <a:xfrm>
            <a:off x="0" y="276280"/>
            <a:ext cx="12192000" cy="1143000"/>
          </a:xfrm>
        </p:spPr>
        <p:txBody>
          <a:bodyPr>
            <a:noAutofit/>
          </a:bodyPr>
          <a:lstStyle/>
          <a:p>
            <a:pPr algn="ctr"/>
            <a:r>
              <a:rPr lang="en-US" sz="3600" dirty="0">
                <a:solidFill>
                  <a:schemeClr val="tx1"/>
                </a:solidFill>
              </a:rPr>
              <a:t>Overarching Waiver Goal: </a:t>
            </a:r>
            <a:r>
              <a:rPr lang="en-US" sz="3600" i="1" dirty="0"/>
              <a:t>Advance Health Equity</a:t>
            </a:r>
          </a:p>
        </p:txBody>
      </p:sp>
      <p:sp>
        <p:nvSpPr>
          <p:cNvPr id="3" name="Content Placeholder 2">
            <a:extLst>
              <a:ext uri="{FF2B5EF4-FFF2-40B4-BE49-F238E27FC236}">
                <a16:creationId xmlns:a16="http://schemas.microsoft.com/office/drawing/2014/main" id="{D7EE1326-0C90-49DD-8E48-8B6BC06A046D}"/>
              </a:ext>
            </a:extLst>
          </p:cNvPr>
          <p:cNvSpPr>
            <a:spLocks noGrp="1"/>
          </p:cNvSpPr>
          <p:nvPr>
            <p:ph idx="4294967295"/>
          </p:nvPr>
        </p:nvSpPr>
        <p:spPr>
          <a:xfrm>
            <a:off x="609600" y="1153490"/>
            <a:ext cx="10271125" cy="1143000"/>
          </a:xfrm>
          <a:prstGeom prst="rect">
            <a:avLst/>
          </a:prstGeom>
        </p:spPr>
        <p:txBody>
          <a:bodyPr/>
          <a:lstStyle/>
          <a:p>
            <a:pPr marL="0" indent="0">
              <a:buNone/>
            </a:pPr>
            <a:r>
              <a:rPr lang="en-US" sz="2800" b="1" dirty="0">
                <a:solidFill>
                  <a:schemeClr val="accent1"/>
                </a:solidFill>
                <a:latin typeface="Arial Narrow" panose="020B0606020202030204" pitchFamily="34" charset="0"/>
              </a:rPr>
              <a:t>To achieve this, our policy framework breaks down the drivers of health inequities into actionable sub-goals</a:t>
            </a:r>
            <a:r>
              <a:rPr lang="en-US" b="1" dirty="0">
                <a:solidFill>
                  <a:schemeClr val="accent1"/>
                </a:solidFill>
                <a:latin typeface="Arial Narrow" panose="020B0606020202030204" pitchFamily="34" charset="0"/>
              </a:rPr>
              <a:t>:</a:t>
            </a:r>
            <a:endParaRPr lang="en-US" sz="2800" b="1" dirty="0">
              <a:solidFill>
                <a:schemeClr val="accent1"/>
              </a:solidFill>
              <a:latin typeface="Arial Narrow" panose="020B0606020202030204" pitchFamily="34" charset="0"/>
            </a:endParaRPr>
          </a:p>
        </p:txBody>
      </p:sp>
      <p:sp>
        <p:nvSpPr>
          <p:cNvPr id="35" name="Title 1">
            <a:extLst>
              <a:ext uri="{FF2B5EF4-FFF2-40B4-BE49-F238E27FC236}">
                <a16:creationId xmlns:a16="http://schemas.microsoft.com/office/drawing/2014/main" id="{9AA3BC30-BC56-4001-BA37-036B7DA3303A}"/>
              </a:ext>
            </a:extLst>
          </p:cNvPr>
          <p:cNvSpPr txBox="1">
            <a:spLocks/>
          </p:cNvSpPr>
          <p:nvPr/>
        </p:nvSpPr>
        <p:spPr>
          <a:xfrm>
            <a:off x="526902" y="3926232"/>
            <a:ext cx="2431467" cy="1156429"/>
          </a:xfrm>
          <a:prstGeom prst="rect">
            <a:avLst/>
          </a:prstGeom>
        </p:spPr>
        <p:txBody>
          <a:bodyPr lIns="91440" tIns="45720" rIns="91440" bIns="45720" anchor="t">
            <a:noAutofit/>
          </a:bodyPr>
          <a:lstStyle>
            <a:lvl1pPr algn="l"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pPr lvl="0" algn="ctr">
              <a:defRPr/>
            </a:pPr>
            <a:r>
              <a:rPr lang="en-US" sz="2000" dirty="0"/>
              <a:t>Ensuring people can maintain their health coverage  </a:t>
            </a:r>
            <a:endParaRPr kumimoji="0" lang="en-US" sz="2000" i="0" u="none" strike="noStrike" kern="1200" cap="none" spc="0" normalizeH="0" baseline="0" noProof="0" dirty="0">
              <a:ln>
                <a:noFill/>
              </a:ln>
              <a:solidFill>
                <a:srgbClr val="005595"/>
              </a:solidFill>
              <a:effectLst/>
              <a:uLnTx/>
              <a:uFillTx/>
              <a:latin typeface="Arial Narrow" panose="020B0606020202030204" pitchFamily="34" charset="0"/>
              <a:ea typeface="+mj-lt"/>
              <a:cs typeface="Arial" panose="020B0604020202020204"/>
            </a:endParaRPr>
          </a:p>
        </p:txBody>
      </p:sp>
      <p:sp>
        <p:nvSpPr>
          <p:cNvPr id="36" name="Title 1">
            <a:extLst>
              <a:ext uri="{FF2B5EF4-FFF2-40B4-BE49-F238E27FC236}">
                <a16:creationId xmlns:a16="http://schemas.microsoft.com/office/drawing/2014/main" id="{7522E945-F889-45EC-9074-4C974ECBD509}"/>
              </a:ext>
            </a:extLst>
          </p:cNvPr>
          <p:cNvSpPr txBox="1">
            <a:spLocks/>
          </p:cNvSpPr>
          <p:nvPr/>
        </p:nvSpPr>
        <p:spPr>
          <a:xfrm>
            <a:off x="3316790" y="3926232"/>
            <a:ext cx="2285410" cy="1156429"/>
          </a:xfrm>
          <a:prstGeom prst="rect">
            <a:avLst/>
          </a:prstGeom>
        </p:spPr>
        <p:txBody>
          <a:bodyPr lIns="91440" tIns="45720" rIns="91440" bIns="45720" anchor="t">
            <a:noAutofit/>
          </a:bodyPr>
          <a:lstStyle>
            <a:lvl1pPr algn="l"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pPr lvl="0" algn="ctr">
              <a:defRPr/>
            </a:pPr>
            <a:r>
              <a:rPr lang="en-US" sz="2000" dirty="0"/>
              <a:t>Improving health outcomes by addressing health related social needs </a:t>
            </a:r>
            <a:endParaRPr kumimoji="0" lang="en-US" sz="2000" i="0" u="none" strike="noStrike" kern="1200" cap="none" spc="0" normalizeH="0" baseline="0" noProof="0" dirty="0">
              <a:ln>
                <a:noFill/>
              </a:ln>
              <a:solidFill>
                <a:srgbClr val="005595"/>
              </a:solidFill>
              <a:effectLst/>
              <a:uLnTx/>
              <a:uFillTx/>
              <a:latin typeface="Arial Narrow" panose="020B0606020202030204" pitchFamily="34" charset="0"/>
              <a:ea typeface="+mj-ea"/>
              <a:cs typeface="+mj-cs"/>
            </a:endParaRPr>
          </a:p>
        </p:txBody>
      </p:sp>
      <p:grpSp>
        <p:nvGrpSpPr>
          <p:cNvPr id="37" name="Group 36">
            <a:extLst>
              <a:ext uri="{FF2B5EF4-FFF2-40B4-BE49-F238E27FC236}">
                <a16:creationId xmlns:a16="http://schemas.microsoft.com/office/drawing/2014/main" id="{CF7D8951-16BF-4D2B-A885-9C3A6BDA9BA0}"/>
              </a:ext>
            </a:extLst>
          </p:cNvPr>
          <p:cNvGrpSpPr/>
          <p:nvPr/>
        </p:nvGrpSpPr>
        <p:grpSpPr>
          <a:xfrm>
            <a:off x="6410221" y="2353294"/>
            <a:ext cx="1463040" cy="1463040"/>
            <a:chOff x="7485745" y="3180574"/>
            <a:chExt cx="1828800" cy="1828800"/>
          </a:xfrm>
        </p:grpSpPr>
        <p:sp>
          <p:nvSpPr>
            <p:cNvPr id="38" name="Rectangle 37">
              <a:extLst>
                <a:ext uri="{FF2B5EF4-FFF2-40B4-BE49-F238E27FC236}">
                  <a16:creationId xmlns:a16="http://schemas.microsoft.com/office/drawing/2014/main" id="{55139D58-C5CA-47B9-8D8E-6CE760D27AF4}"/>
                </a:ext>
              </a:extLst>
            </p:cNvPr>
            <p:cNvSpPr/>
            <p:nvPr/>
          </p:nvSpPr>
          <p:spPr>
            <a:xfrm>
              <a:off x="7485745" y="3180574"/>
              <a:ext cx="1828800" cy="1828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39" name="Picture 38" descr="Icon&#10;&#10;Description automatically generated">
              <a:extLst>
                <a:ext uri="{FF2B5EF4-FFF2-40B4-BE49-F238E27FC236}">
                  <a16:creationId xmlns:a16="http://schemas.microsoft.com/office/drawing/2014/main" id="{B75A4D76-7344-4EC2-99B3-7B26FE3521F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14345" y="3409174"/>
              <a:ext cx="1371600" cy="1371600"/>
            </a:xfrm>
            <a:prstGeom prst="rect">
              <a:avLst/>
            </a:prstGeom>
          </p:spPr>
        </p:pic>
      </p:grpSp>
      <p:grpSp>
        <p:nvGrpSpPr>
          <p:cNvPr id="40" name="Group 39">
            <a:extLst>
              <a:ext uri="{FF2B5EF4-FFF2-40B4-BE49-F238E27FC236}">
                <a16:creationId xmlns:a16="http://schemas.microsoft.com/office/drawing/2014/main" id="{30E1C572-FFB4-469E-BE80-59550DD41771}"/>
              </a:ext>
            </a:extLst>
          </p:cNvPr>
          <p:cNvGrpSpPr/>
          <p:nvPr/>
        </p:nvGrpSpPr>
        <p:grpSpPr>
          <a:xfrm>
            <a:off x="3727975" y="2353294"/>
            <a:ext cx="1463040" cy="1463040"/>
            <a:chOff x="10076543" y="3180574"/>
            <a:chExt cx="1828800" cy="1828800"/>
          </a:xfrm>
        </p:grpSpPr>
        <p:sp>
          <p:nvSpPr>
            <p:cNvPr id="41" name="Rectangle 40">
              <a:extLst>
                <a:ext uri="{FF2B5EF4-FFF2-40B4-BE49-F238E27FC236}">
                  <a16:creationId xmlns:a16="http://schemas.microsoft.com/office/drawing/2014/main" id="{DF258781-AC97-4EB7-8DA0-64AB913151CA}"/>
                </a:ext>
              </a:extLst>
            </p:cNvPr>
            <p:cNvSpPr/>
            <p:nvPr/>
          </p:nvSpPr>
          <p:spPr>
            <a:xfrm>
              <a:off x="10076543" y="3180574"/>
              <a:ext cx="1828800" cy="18288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42" name="Picture 41" descr="Fruit bowl">
              <a:extLst>
                <a:ext uri="{FF2B5EF4-FFF2-40B4-BE49-F238E27FC236}">
                  <a16:creationId xmlns:a16="http://schemas.microsoft.com/office/drawing/2014/main" id="{B35E9A14-C01C-47A6-B747-6E0C9B5D3F45}"/>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10305143" y="3409174"/>
              <a:ext cx="1371600" cy="1371600"/>
            </a:xfrm>
            <a:prstGeom prst="rect">
              <a:avLst/>
            </a:prstGeom>
          </p:spPr>
        </p:pic>
      </p:grpSp>
      <p:sp>
        <p:nvSpPr>
          <p:cNvPr id="43" name="Title 1">
            <a:extLst>
              <a:ext uri="{FF2B5EF4-FFF2-40B4-BE49-F238E27FC236}">
                <a16:creationId xmlns:a16="http://schemas.microsoft.com/office/drawing/2014/main" id="{6785B2DF-BA63-4A5C-9849-9B72DD817E57}"/>
              </a:ext>
            </a:extLst>
          </p:cNvPr>
          <p:cNvSpPr txBox="1">
            <a:spLocks/>
          </p:cNvSpPr>
          <p:nvPr/>
        </p:nvSpPr>
        <p:spPr>
          <a:xfrm>
            <a:off x="6058766" y="3926232"/>
            <a:ext cx="2285410" cy="1156429"/>
          </a:xfrm>
          <a:prstGeom prst="rect">
            <a:avLst/>
          </a:prstGeom>
        </p:spPr>
        <p:txBody>
          <a:bodyPr lIns="91440" tIns="45720" rIns="91440" bIns="45720" anchor="t">
            <a:noAutofit/>
          </a:bodyPr>
          <a:lstStyle>
            <a:lvl1pPr algn="l"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pPr lvl="0" algn="ctr">
              <a:defRPr/>
            </a:pPr>
            <a:r>
              <a:rPr lang="en-US" sz="2000" dirty="0"/>
              <a:t>Ensuring smart, flexible spending for health-related social needs and health equity </a:t>
            </a:r>
            <a:endParaRPr kumimoji="0" lang="en-US" sz="2000" i="0" u="none" strike="noStrike" kern="1200" cap="none" spc="0" normalizeH="0" baseline="0" noProof="0" dirty="0">
              <a:ln>
                <a:noFill/>
              </a:ln>
              <a:solidFill>
                <a:srgbClr val="005595"/>
              </a:solidFill>
              <a:effectLst/>
              <a:uLnTx/>
              <a:uFillTx/>
              <a:latin typeface="Arial Narrow" panose="020B0606020202030204" pitchFamily="34" charset="0"/>
              <a:ea typeface="+mj-ea"/>
              <a:cs typeface="+mj-cs"/>
            </a:endParaRPr>
          </a:p>
        </p:txBody>
      </p:sp>
      <p:grpSp>
        <p:nvGrpSpPr>
          <p:cNvPr id="44" name="Group 43">
            <a:extLst>
              <a:ext uri="{FF2B5EF4-FFF2-40B4-BE49-F238E27FC236}">
                <a16:creationId xmlns:a16="http://schemas.microsoft.com/office/drawing/2014/main" id="{DD04ED8C-6E3F-49BE-8B56-4C76FC186469}"/>
              </a:ext>
            </a:extLst>
          </p:cNvPr>
          <p:cNvGrpSpPr/>
          <p:nvPr/>
        </p:nvGrpSpPr>
        <p:grpSpPr>
          <a:xfrm>
            <a:off x="9186645" y="2296490"/>
            <a:ext cx="1463040" cy="1463040"/>
            <a:chOff x="1233715" y="4502725"/>
            <a:chExt cx="1280160" cy="1280160"/>
          </a:xfrm>
        </p:grpSpPr>
        <p:sp>
          <p:nvSpPr>
            <p:cNvPr id="45" name="Rectangle 44">
              <a:extLst>
                <a:ext uri="{FF2B5EF4-FFF2-40B4-BE49-F238E27FC236}">
                  <a16:creationId xmlns:a16="http://schemas.microsoft.com/office/drawing/2014/main" id="{E4B0C541-E07F-4B76-B4BF-BFF01DF4E337}"/>
                </a:ext>
              </a:extLst>
            </p:cNvPr>
            <p:cNvSpPr/>
            <p:nvPr/>
          </p:nvSpPr>
          <p:spPr>
            <a:xfrm>
              <a:off x="1233715" y="4502725"/>
              <a:ext cx="1280160" cy="128016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46" name="Picture 45" descr="Cheers">
              <a:extLst>
                <a:ext uri="{FF2B5EF4-FFF2-40B4-BE49-F238E27FC236}">
                  <a16:creationId xmlns:a16="http://schemas.microsoft.com/office/drawing/2014/main" id="{8A79AEA6-3B9E-4245-B786-76527925211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rcRect/>
            <a:stretch/>
          </p:blipFill>
          <p:spPr>
            <a:xfrm>
              <a:off x="1393735" y="4662745"/>
              <a:ext cx="960120" cy="960120"/>
            </a:xfrm>
            <a:prstGeom prst="rect">
              <a:avLst/>
            </a:prstGeom>
          </p:spPr>
        </p:pic>
      </p:grpSp>
      <p:grpSp>
        <p:nvGrpSpPr>
          <p:cNvPr id="47" name="Group 46">
            <a:extLst>
              <a:ext uri="{FF2B5EF4-FFF2-40B4-BE49-F238E27FC236}">
                <a16:creationId xmlns:a16="http://schemas.microsoft.com/office/drawing/2014/main" id="{6EFE7CAE-D2CB-4DCB-B66D-01DF0EBB260C}"/>
              </a:ext>
            </a:extLst>
          </p:cNvPr>
          <p:cNvGrpSpPr>
            <a:grpSpLocks noChangeAspect="1"/>
          </p:cNvGrpSpPr>
          <p:nvPr/>
        </p:nvGrpSpPr>
        <p:grpSpPr>
          <a:xfrm>
            <a:off x="922781" y="2353294"/>
            <a:ext cx="1463040" cy="1463040"/>
            <a:chOff x="2873748" y="4502725"/>
            <a:chExt cx="1280160" cy="1280160"/>
          </a:xfrm>
        </p:grpSpPr>
        <p:sp>
          <p:nvSpPr>
            <p:cNvPr id="48" name="Rectangle 47">
              <a:extLst>
                <a:ext uri="{FF2B5EF4-FFF2-40B4-BE49-F238E27FC236}">
                  <a16:creationId xmlns:a16="http://schemas.microsoft.com/office/drawing/2014/main" id="{801C80BF-6F2C-4A52-9693-97D8A5090825}"/>
                </a:ext>
              </a:extLst>
            </p:cNvPr>
            <p:cNvSpPr/>
            <p:nvPr/>
          </p:nvSpPr>
          <p:spPr>
            <a:xfrm>
              <a:off x="2873748" y="4502725"/>
              <a:ext cx="1280160" cy="128016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pic>
          <p:nvPicPr>
            <p:cNvPr id="49" name="Picture 48" descr="Icon&#10;&#10;Description automatically generated">
              <a:extLst>
                <a:ext uri="{FF2B5EF4-FFF2-40B4-BE49-F238E27FC236}">
                  <a16:creationId xmlns:a16="http://schemas.microsoft.com/office/drawing/2014/main" id="{533E3DB0-31FD-4C2A-97D4-32D84B83C72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022619" y="4662745"/>
              <a:ext cx="960120" cy="960120"/>
            </a:xfrm>
            <a:prstGeom prst="rect">
              <a:avLst/>
            </a:prstGeom>
          </p:spPr>
        </p:pic>
      </p:grpSp>
      <p:sp>
        <p:nvSpPr>
          <p:cNvPr id="50" name="Title 1">
            <a:extLst>
              <a:ext uri="{FF2B5EF4-FFF2-40B4-BE49-F238E27FC236}">
                <a16:creationId xmlns:a16="http://schemas.microsoft.com/office/drawing/2014/main" id="{892C6FD1-5C51-4C01-B9E3-8DCB741941CF}"/>
              </a:ext>
            </a:extLst>
          </p:cNvPr>
          <p:cNvSpPr txBox="1">
            <a:spLocks/>
          </p:cNvSpPr>
          <p:nvPr/>
        </p:nvSpPr>
        <p:spPr>
          <a:xfrm>
            <a:off x="8775460" y="3888416"/>
            <a:ext cx="2431466" cy="1232059"/>
          </a:xfrm>
          <a:prstGeom prst="rect">
            <a:avLst/>
          </a:prstGeom>
        </p:spPr>
        <p:txBody>
          <a:bodyPr lIns="91440" tIns="45720" rIns="91440" bIns="45720" anchor="t">
            <a:noAutofit/>
          </a:bodyPr>
          <a:lstStyle>
            <a:lvl1pPr algn="l" defTabSz="914400" rtl="0" eaLnBrk="1" latinLnBrk="0" hangingPunct="1">
              <a:lnSpc>
                <a:spcPct val="90000"/>
              </a:lnSpc>
              <a:spcBef>
                <a:spcPct val="0"/>
              </a:spcBef>
              <a:buNone/>
              <a:defRPr sz="4000" b="1" kern="1200">
                <a:solidFill>
                  <a:schemeClr val="accent1"/>
                </a:solidFill>
                <a:latin typeface="+mj-lt"/>
                <a:ea typeface="+mj-ea"/>
                <a:cs typeface="+mj-cs"/>
              </a:defRPr>
            </a:lvl1pPr>
          </a:lstStyle>
          <a:p>
            <a:pPr lvl="0" algn="ctr">
              <a:defRPr/>
            </a:pPr>
            <a:r>
              <a:rPr lang="en-US" sz="2000" dirty="0"/>
              <a:t>Creating a more equitable, culturally- and linguistically-responsive health care system  </a:t>
            </a:r>
            <a:endParaRPr kumimoji="0" lang="en-US" sz="2000" i="0" u="none" strike="noStrike" kern="1200" cap="none" spc="0" normalizeH="0" baseline="0" noProof="0" dirty="0">
              <a:ln>
                <a:noFill/>
              </a:ln>
              <a:solidFill>
                <a:srgbClr val="005595"/>
              </a:solidFill>
              <a:effectLst/>
              <a:uLnTx/>
              <a:uFillTx/>
              <a:latin typeface="Arial Narrow" panose="020B0606020202030204" pitchFamily="34" charset="0"/>
              <a:ea typeface="+mj-ea"/>
              <a:cs typeface="Arial"/>
            </a:endParaRPr>
          </a:p>
        </p:txBody>
      </p:sp>
    </p:spTree>
    <p:extLst>
      <p:ext uri="{BB962C8B-B14F-4D97-AF65-F5344CB8AC3E}">
        <p14:creationId xmlns:p14="http://schemas.microsoft.com/office/powerpoint/2010/main" val="38677162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8A900-F6DC-4D9D-8B27-94645450183F}"/>
              </a:ext>
            </a:extLst>
          </p:cNvPr>
          <p:cNvSpPr>
            <a:spLocks noGrp="1"/>
          </p:cNvSpPr>
          <p:nvPr>
            <p:ph type="title"/>
          </p:nvPr>
        </p:nvSpPr>
        <p:spPr>
          <a:xfrm>
            <a:off x="609600" y="2857500"/>
            <a:ext cx="10972800" cy="1143000"/>
          </a:xfrm>
        </p:spPr>
        <p:txBody>
          <a:bodyPr>
            <a:normAutofit fontScale="90000"/>
          </a:bodyPr>
          <a:lstStyle/>
          <a:p>
            <a:pPr algn="ctr"/>
            <a:r>
              <a:rPr lang="en-US" sz="8000" dirty="0"/>
              <a:t>Questions?</a:t>
            </a:r>
          </a:p>
        </p:txBody>
      </p:sp>
    </p:spTree>
    <p:extLst>
      <p:ext uri="{BB962C8B-B14F-4D97-AF65-F5344CB8AC3E}">
        <p14:creationId xmlns:p14="http://schemas.microsoft.com/office/powerpoint/2010/main" val="42895508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EB6C22-2874-4151-AE64-EE797520A712}"/>
              </a:ext>
            </a:extLst>
          </p:cNvPr>
          <p:cNvSpPr>
            <a:spLocks noGrp="1"/>
          </p:cNvSpPr>
          <p:nvPr>
            <p:ph type="ctrTitle"/>
          </p:nvPr>
        </p:nvSpPr>
        <p:spPr>
          <a:xfrm>
            <a:off x="0" y="221399"/>
            <a:ext cx="12192000" cy="1470025"/>
          </a:xfrm>
        </p:spPr>
        <p:txBody>
          <a:bodyPr/>
          <a:lstStyle/>
          <a:p>
            <a:r>
              <a:rPr lang="en-US" sz="4800" dirty="0"/>
              <a:t>Thank you!</a:t>
            </a:r>
          </a:p>
        </p:txBody>
      </p:sp>
      <p:sp>
        <p:nvSpPr>
          <p:cNvPr id="5" name="Subtitle 4">
            <a:extLst>
              <a:ext uri="{FF2B5EF4-FFF2-40B4-BE49-F238E27FC236}">
                <a16:creationId xmlns:a16="http://schemas.microsoft.com/office/drawing/2014/main" id="{4169397A-4802-4BEC-B420-99A48FBA108F}"/>
              </a:ext>
            </a:extLst>
          </p:cNvPr>
          <p:cNvSpPr>
            <a:spLocks noGrp="1"/>
          </p:cNvSpPr>
          <p:nvPr>
            <p:ph type="subTitle" idx="1"/>
          </p:nvPr>
        </p:nvSpPr>
        <p:spPr>
          <a:xfrm>
            <a:off x="0" y="1564103"/>
            <a:ext cx="12192000" cy="2566857"/>
          </a:xfrm>
          <a:prstGeom prst="rect">
            <a:avLst/>
          </a:prstGeom>
          <a:noFill/>
        </p:spPr>
        <p:txBody>
          <a:bodyPr wrap="square">
            <a:spAutoFit/>
          </a:bodyPr>
          <a:lstStyle/>
          <a:p>
            <a:pPr marL="0" lvl="1" indent="0" algn="ctr">
              <a:spcBef>
                <a:spcPts val="1200"/>
              </a:spcBef>
              <a:spcAft>
                <a:spcPts val="600"/>
              </a:spcAft>
              <a:buNone/>
            </a:pPr>
            <a:r>
              <a:rPr lang="en-US" sz="2800" dirty="0">
                <a:latin typeface="+mj-lt"/>
              </a:rPr>
              <a:t>Updates and information:</a:t>
            </a:r>
          </a:p>
          <a:p>
            <a:pPr marL="0" lvl="1" indent="0" algn="ctr">
              <a:spcBef>
                <a:spcPts val="1200"/>
              </a:spcBef>
              <a:spcAft>
                <a:spcPts val="600"/>
              </a:spcAft>
              <a:buNone/>
            </a:pPr>
            <a:r>
              <a:rPr lang="en-US" sz="2800" dirty="0">
                <a:solidFill>
                  <a:srgbClr val="005595"/>
                </a:solidFill>
                <a:latin typeface="+mj-lt"/>
                <a:hlinkClick r:id="rId3">
                  <a:extLst>
                    <a:ext uri="{A12FA001-AC4F-418D-AE19-62706E023703}">
                      <ahyp:hlinkClr xmlns:ahyp="http://schemas.microsoft.com/office/drawing/2018/hyperlinkcolor" val="tx"/>
                    </a:ext>
                  </a:extLst>
                </a:hlinkClick>
              </a:rPr>
              <a:t>oregon.gov/1115waiverrenewal </a:t>
            </a:r>
            <a:endParaRPr lang="en-US" sz="2800" dirty="0">
              <a:solidFill>
                <a:srgbClr val="005595"/>
              </a:solidFill>
              <a:latin typeface="+mj-lt"/>
            </a:endParaRPr>
          </a:p>
          <a:p>
            <a:pPr marL="0" lvl="1" indent="0" algn="ctr">
              <a:spcBef>
                <a:spcPts val="3000"/>
              </a:spcBef>
              <a:spcAft>
                <a:spcPts val="600"/>
              </a:spcAft>
              <a:buNone/>
            </a:pPr>
            <a:r>
              <a:rPr lang="en-US" sz="2800" dirty="0">
                <a:latin typeface="+mj-lt"/>
              </a:rPr>
              <a:t>Reach out to us anytime: </a:t>
            </a:r>
          </a:p>
          <a:p>
            <a:pPr marL="0" lvl="1" indent="0" algn="ctr">
              <a:spcBef>
                <a:spcPts val="1200"/>
              </a:spcBef>
              <a:spcAft>
                <a:spcPts val="600"/>
              </a:spcAft>
              <a:buNone/>
            </a:pPr>
            <a:r>
              <a:rPr lang="en-US" sz="2800" dirty="0">
                <a:solidFill>
                  <a:srgbClr val="005595"/>
                </a:solidFill>
                <a:latin typeface="+mj-lt"/>
                <a:hlinkClick r:id="rId4">
                  <a:extLst>
                    <a:ext uri="{A12FA001-AC4F-418D-AE19-62706E023703}">
                      <ahyp:hlinkClr xmlns:ahyp="http://schemas.microsoft.com/office/drawing/2018/hyperlinkcolor" val="tx"/>
                    </a:ext>
                  </a:extLst>
                </a:hlinkClick>
              </a:rPr>
              <a:t>1115waiver.renewal@odhsoha.oregon.gov</a:t>
            </a:r>
            <a:r>
              <a:rPr lang="en-US" sz="2800" dirty="0">
                <a:solidFill>
                  <a:srgbClr val="005595"/>
                </a:solidFill>
                <a:latin typeface="+mj-lt"/>
              </a:rPr>
              <a:t> </a:t>
            </a:r>
          </a:p>
        </p:txBody>
      </p:sp>
    </p:spTree>
    <p:extLst>
      <p:ext uri="{BB962C8B-B14F-4D97-AF65-F5344CB8AC3E}">
        <p14:creationId xmlns:p14="http://schemas.microsoft.com/office/powerpoint/2010/main" val="700387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6E497F-289F-494E-A656-57A2E5F0C47F}"/>
              </a:ext>
            </a:extLst>
          </p:cNvPr>
          <p:cNvSpPr>
            <a:spLocks noGrp="1"/>
          </p:cNvSpPr>
          <p:nvPr>
            <p:ph idx="1"/>
          </p:nvPr>
        </p:nvSpPr>
        <p:spPr>
          <a:xfrm>
            <a:off x="609600" y="1435160"/>
            <a:ext cx="10972800" cy="4919341"/>
          </a:xfrm>
        </p:spPr>
        <p:txBody>
          <a:bodyPr/>
          <a:lstStyle/>
          <a:p>
            <a:r>
              <a:rPr lang="en-US" sz="3200" b="1" dirty="0"/>
              <a:t>Continuous enrollment for increased access to care and improved health outcomes</a:t>
            </a:r>
          </a:p>
          <a:p>
            <a:endParaRPr lang="en-US" sz="2200" dirty="0"/>
          </a:p>
          <a:p>
            <a:pPr marL="342900" indent="-342900">
              <a:buFont typeface="Arial" panose="020B0604020202020204" pitchFamily="34" charset="0"/>
              <a:buChar char="•"/>
            </a:pPr>
            <a:r>
              <a:rPr lang="en-US" sz="2200" dirty="0"/>
              <a:t>Oregon will provide </a:t>
            </a:r>
            <a:r>
              <a:rPr lang="en-US" sz="2200" b="1" dirty="0"/>
              <a:t>continuous enrollment for children through age 6</a:t>
            </a:r>
            <a:r>
              <a:rPr lang="en-US" sz="2200" dirty="0"/>
              <a:t>, regardless of when they first enroll in the Oregon Health Plan, and regardless of changes in circumstances that would otherwise cause a loss of eligibility.</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OHP can provide </a:t>
            </a:r>
            <a:r>
              <a:rPr lang="en-US" sz="2200" b="1" dirty="0"/>
              <a:t>two-years of continuous enrollment for people age six and up </a:t>
            </a:r>
            <a:r>
              <a:rPr lang="en-US" sz="2200" dirty="0"/>
              <a:t>even if their eligibility status changes.*</a:t>
            </a:r>
          </a:p>
          <a:p>
            <a:pPr marL="342900" indent="-342900">
              <a:buFont typeface="Arial" panose="020B0604020202020204" pitchFamily="34" charset="0"/>
              <a:buChar char="•"/>
            </a:pPr>
            <a:endParaRPr lang="en-US" sz="1600" dirty="0"/>
          </a:p>
          <a:p>
            <a:pPr>
              <a:spcAft>
                <a:spcPts val="0"/>
              </a:spcAft>
            </a:pPr>
            <a:r>
              <a:rPr lang="en-US" sz="1600" dirty="0">
                <a:cs typeface="Arial" panose="020B0604020202020204"/>
              </a:rPr>
              <a:t>*</a:t>
            </a:r>
            <a:r>
              <a:rPr lang="en-US" sz="1400" dirty="0">
                <a:effectLst/>
              </a:rPr>
              <a:t>T</a:t>
            </a:r>
            <a:r>
              <a:rPr lang="en-US" sz="1400" dirty="0">
                <a:cs typeface="Arial" panose="020B0604020202020204"/>
              </a:rPr>
              <a:t>o begin when the continuous coverage requirement, authorized by the Families First Coronavirus Response Act, </a:t>
            </a:r>
          </a:p>
          <a:p>
            <a:pPr>
              <a:spcAft>
                <a:spcPts val="0"/>
              </a:spcAft>
            </a:pPr>
            <a:r>
              <a:rPr lang="en-US" sz="1400" dirty="0">
                <a:cs typeface="Arial" panose="020B0604020202020204"/>
              </a:rPr>
              <a:t>ends. Inclusion of this benefit in the Oregon Health Plan depends on required funding approvals. </a:t>
            </a:r>
          </a:p>
          <a:p>
            <a:pPr marL="342900" indent="-342900">
              <a:buFont typeface="Arial" panose="020B0604020202020204" pitchFamily="34" charset="0"/>
              <a:buChar char="•"/>
            </a:pPr>
            <a:endParaRPr lang="en-US" dirty="0"/>
          </a:p>
        </p:txBody>
      </p:sp>
      <p:sp>
        <p:nvSpPr>
          <p:cNvPr id="3" name="Title 2">
            <a:extLst>
              <a:ext uri="{FF2B5EF4-FFF2-40B4-BE49-F238E27FC236}">
                <a16:creationId xmlns:a16="http://schemas.microsoft.com/office/drawing/2014/main" id="{7A2A11E8-B807-419B-A574-00515F54329B}"/>
              </a:ext>
            </a:extLst>
          </p:cNvPr>
          <p:cNvSpPr>
            <a:spLocks noGrp="1"/>
          </p:cNvSpPr>
          <p:nvPr>
            <p:ph type="title"/>
          </p:nvPr>
        </p:nvSpPr>
        <p:spPr>
          <a:xfrm>
            <a:off x="517002" y="367446"/>
            <a:ext cx="10972800" cy="1143000"/>
          </a:xfrm>
        </p:spPr>
        <p:txBody>
          <a:bodyPr/>
          <a:lstStyle/>
          <a:p>
            <a:r>
              <a:rPr lang="en-US" dirty="0"/>
              <a:t>2022-2027 Waiver Authorities</a:t>
            </a:r>
          </a:p>
        </p:txBody>
      </p:sp>
    </p:spTree>
    <p:extLst>
      <p:ext uri="{BB962C8B-B14F-4D97-AF65-F5344CB8AC3E}">
        <p14:creationId xmlns:p14="http://schemas.microsoft.com/office/powerpoint/2010/main" val="3730766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6E497F-289F-494E-A656-57A2E5F0C47F}"/>
              </a:ext>
            </a:extLst>
          </p:cNvPr>
          <p:cNvSpPr>
            <a:spLocks noGrp="1"/>
          </p:cNvSpPr>
          <p:nvPr>
            <p:ph idx="1"/>
          </p:nvPr>
        </p:nvSpPr>
        <p:spPr>
          <a:xfrm>
            <a:off x="609600" y="1435160"/>
            <a:ext cx="10972800" cy="4398481"/>
          </a:xfrm>
        </p:spPr>
        <p:txBody>
          <a:bodyPr/>
          <a:lstStyle/>
          <a:p>
            <a:r>
              <a:rPr lang="en-US" sz="3200" b="1" dirty="0"/>
              <a:t>Health-related social needs (HRSN) benefits for individuals and families experiencing critical life transitions</a:t>
            </a:r>
          </a:p>
          <a:p>
            <a:r>
              <a:rPr lang="en-US" sz="2200" dirty="0"/>
              <a:t>Oregon will provide health-related social needs benefits – housing and nutrition services - to OHP members who are going through life transitions.  These HRSN services will be Medicaid benefits.</a:t>
            </a:r>
          </a:p>
          <a:p>
            <a:pPr marL="342900" indent="-342900">
              <a:spcAft>
                <a:spcPts val="0"/>
              </a:spcAft>
              <a:buFont typeface="Arial" panose="020B0604020202020204" pitchFamily="34" charset="0"/>
              <a:buChar char="•"/>
            </a:pPr>
            <a:r>
              <a:rPr lang="en-US" sz="2000" dirty="0"/>
              <a:t>People who are experiencing homelessness or at risk of homelessness</a:t>
            </a:r>
          </a:p>
          <a:p>
            <a:pPr marL="342900" lvl="0" indent="-342900">
              <a:spcAft>
                <a:spcPts val="0"/>
              </a:spcAft>
              <a:buFont typeface="Arial" panose="020B0604020202020204" pitchFamily="34" charset="0"/>
              <a:buChar char="•"/>
            </a:pPr>
            <a:r>
              <a:rPr lang="en-US" sz="2000" dirty="0"/>
              <a:t>Youth with Special Health Care Needs up to age 26</a:t>
            </a:r>
          </a:p>
          <a:p>
            <a:pPr marL="342900" lvl="0" indent="-342900">
              <a:spcAft>
                <a:spcPts val="0"/>
              </a:spcAft>
              <a:buFont typeface="Arial" panose="020B0604020202020204" pitchFamily="34" charset="0"/>
              <a:buChar char="•"/>
            </a:pPr>
            <a:r>
              <a:rPr lang="en-US" sz="2000" dirty="0"/>
              <a:t>Youth who are child welfare involved </a:t>
            </a:r>
          </a:p>
          <a:p>
            <a:pPr marL="342900" lvl="0" indent="-342900">
              <a:spcAft>
                <a:spcPts val="0"/>
              </a:spcAft>
              <a:buFont typeface="Arial" panose="020B0604020202020204" pitchFamily="34" charset="0"/>
              <a:buChar char="•"/>
            </a:pPr>
            <a:r>
              <a:rPr lang="en-US" sz="2000" dirty="0"/>
              <a:t>Older adults who have both Medicaid and Medicare health insurance </a:t>
            </a:r>
          </a:p>
          <a:p>
            <a:pPr marL="342900" lvl="0" indent="-342900">
              <a:spcAft>
                <a:spcPts val="0"/>
              </a:spcAft>
              <a:buFont typeface="Arial" panose="020B0604020202020204" pitchFamily="34" charset="0"/>
              <a:buChar char="•"/>
            </a:pPr>
            <a:r>
              <a:rPr lang="en-US" sz="2000" dirty="0"/>
              <a:t>Adults and youth leaving justice involvement</a:t>
            </a:r>
          </a:p>
          <a:p>
            <a:pPr marL="342900" lvl="0" indent="-342900">
              <a:spcAft>
                <a:spcPts val="0"/>
              </a:spcAft>
              <a:buFont typeface="Arial" panose="020B0604020202020204" pitchFamily="34" charset="0"/>
              <a:buChar char="•"/>
            </a:pPr>
            <a:r>
              <a:rPr lang="en-US" sz="2000" dirty="0"/>
              <a:t>Adults leaving State Hospital</a:t>
            </a:r>
          </a:p>
          <a:p>
            <a:pPr marL="342900" indent="-342900">
              <a:buFont typeface="Arial" panose="020B0604020202020204" pitchFamily="34" charset="0"/>
              <a:buChar char="•"/>
            </a:pPr>
            <a:endParaRPr lang="en-US" dirty="0"/>
          </a:p>
        </p:txBody>
      </p:sp>
      <p:sp>
        <p:nvSpPr>
          <p:cNvPr id="3" name="Title 2">
            <a:extLst>
              <a:ext uri="{FF2B5EF4-FFF2-40B4-BE49-F238E27FC236}">
                <a16:creationId xmlns:a16="http://schemas.microsoft.com/office/drawing/2014/main" id="{7A2A11E8-B807-419B-A574-00515F54329B}"/>
              </a:ext>
            </a:extLst>
          </p:cNvPr>
          <p:cNvSpPr>
            <a:spLocks noGrp="1"/>
          </p:cNvSpPr>
          <p:nvPr>
            <p:ph type="title"/>
          </p:nvPr>
        </p:nvSpPr>
        <p:spPr>
          <a:xfrm>
            <a:off x="517002" y="367446"/>
            <a:ext cx="10972800" cy="1143000"/>
          </a:xfrm>
        </p:spPr>
        <p:txBody>
          <a:bodyPr/>
          <a:lstStyle/>
          <a:p>
            <a:r>
              <a:rPr lang="en-US" dirty="0"/>
              <a:t>2022-2027 Waiver Authorities</a:t>
            </a:r>
          </a:p>
        </p:txBody>
      </p:sp>
    </p:spTree>
    <p:extLst>
      <p:ext uri="{BB962C8B-B14F-4D97-AF65-F5344CB8AC3E}">
        <p14:creationId xmlns:p14="http://schemas.microsoft.com/office/powerpoint/2010/main" val="3760903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6E497F-289F-494E-A656-57A2E5F0C47F}"/>
              </a:ext>
            </a:extLst>
          </p:cNvPr>
          <p:cNvSpPr>
            <a:spLocks noGrp="1"/>
          </p:cNvSpPr>
          <p:nvPr>
            <p:ph idx="1"/>
          </p:nvPr>
        </p:nvSpPr>
        <p:spPr>
          <a:xfrm>
            <a:off x="609600" y="1435160"/>
            <a:ext cx="10972800" cy="4398481"/>
          </a:xfrm>
        </p:spPr>
        <p:txBody>
          <a:bodyPr/>
          <a:lstStyle/>
          <a:p>
            <a:r>
              <a:rPr lang="en-US" sz="3200" b="1" dirty="0"/>
              <a:t>Health-related social needs (HRSN) benefits related to extreme weather events</a:t>
            </a:r>
          </a:p>
          <a:p>
            <a:r>
              <a:rPr lang="en-US" dirty="0"/>
              <a:t>Oregon will provide devices – air conditioners, air filters, generators - to people with a high-risk clinical need who reside in a region that is experiencing extreme weather events that place the health and safety of residents in jeopardy as declared by the federal government or the Governor of Oregon will be eligible for these supports.</a:t>
            </a:r>
          </a:p>
          <a:p>
            <a:r>
              <a:rPr lang="en-US" sz="2200" dirty="0"/>
              <a:t> </a:t>
            </a:r>
            <a:endParaRPr lang="en-US" dirty="0"/>
          </a:p>
        </p:txBody>
      </p:sp>
      <p:sp>
        <p:nvSpPr>
          <p:cNvPr id="3" name="Title 2">
            <a:extLst>
              <a:ext uri="{FF2B5EF4-FFF2-40B4-BE49-F238E27FC236}">
                <a16:creationId xmlns:a16="http://schemas.microsoft.com/office/drawing/2014/main" id="{7A2A11E8-B807-419B-A574-00515F54329B}"/>
              </a:ext>
            </a:extLst>
          </p:cNvPr>
          <p:cNvSpPr>
            <a:spLocks noGrp="1"/>
          </p:cNvSpPr>
          <p:nvPr>
            <p:ph type="title"/>
          </p:nvPr>
        </p:nvSpPr>
        <p:spPr>
          <a:xfrm>
            <a:off x="517002" y="367446"/>
            <a:ext cx="10972800" cy="1143000"/>
          </a:xfrm>
        </p:spPr>
        <p:txBody>
          <a:bodyPr/>
          <a:lstStyle/>
          <a:p>
            <a:r>
              <a:rPr lang="en-US" dirty="0"/>
              <a:t>2022-2027 Waiver Authorities</a:t>
            </a:r>
          </a:p>
        </p:txBody>
      </p:sp>
    </p:spTree>
    <p:extLst>
      <p:ext uri="{BB962C8B-B14F-4D97-AF65-F5344CB8AC3E}">
        <p14:creationId xmlns:p14="http://schemas.microsoft.com/office/powerpoint/2010/main" val="4065934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A2A11E8-B807-419B-A574-00515F54329B}"/>
              </a:ext>
            </a:extLst>
          </p:cNvPr>
          <p:cNvSpPr>
            <a:spLocks noGrp="1"/>
          </p:cNvSpPr>
          <p:nvPr>
            <p:ph type="title"/>
          </p:nvPr>
        </p:nvSpPr>
        <p:spPr>
          <a:xfrm>
            <a:off x="493852" y="367446"/>
            <a:ext cx="10972800" cy="1143000"/>
          </a:xfrm>
        </p:spPr>
        <p:txBody>
          <a:bodyPr/>
          <a:lstStyle/>
          <a:p>
            <a:r>
              <a:rPr lang="en-US" dirty="0"/>
              <a:t>2022-2027 Waiver Authorities - HRSN</a:t>
            </a:r>
          </a:p>
        </p:txBody>
      </p:sp>
      <p:graphicFrame>
        <p:nvGraphicFramePr>
          <p:cNvPr id="5" name="Diagram 4">
            <a:extLst>
              <a:ext uri="{FF2B5EF4-FFF2-40B4-BE49-F238E27FC236}">
                <a16:creationId xmlns:a16="http://schemas.microsoft.com/office/drawing/2014/main" id="{EEE01D1A-2E4A-49F2-A389-7CDB55F16417}"/>
              </a:ext>
            </a:extLst>
          </p:cNvPr>
          <p:cNvGraphicFramePr/>
          <p:nvPr>
            <p:extLst>
              <p:ext uri="{D42A27DB-BD31-4B8C-83A1-F6EECF244321}">
                <p14:modId xmlns:p14="http://schemas.microsoft.com/office/powerpoint/2010/main" val="2114985591"/>
              </p:ext>
            </p:extLst>
          </p:nvPr>
        </p:nvGraphicFramePr>
        <p:xfrm>
          <a:off x="493852" y="868101"/>
          <a:ext cx="11393350" cy="60998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36642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1FE2966-A1F9-429B-94D7-E3FA477CC153}"/>
              </a:ext>
            </a:extLst>
          </p:cNvPr>
          <p:cNvSpPr>
            <a:spLocks noGrp="1"/>
          </p:cNvSpPr>
          <p:nvPr>
            <p:ph type="title"/>
          </p:nvPr>
        </p:nvSpPr>
        <p:spPr>
          <a:xfrm>
            <a:off x="472612" y="372892"/>
            <a:ext cx="4060549" cy="6112215"/>
          </a:xfrm>
        </p:spPr>
        <p:txBody>
          <a:bodyPr>
            <a:normAutofit/>
          </a:bodyPr>
          <a:lstStyle/>
          <a:p>
            <a:pPr algn="r"/>
            <a:r>
              <a:rPr lang="en-US" dirty="0"/>
              <a:t>Health-Related Services (HRS) Flexible Services</a:t>
            </a:r>
            <a:br>
              <a:rPr lang="en-US" dirty="0"/>
            </a:br>
            <a:br>
              <a:rPr lang="en-US" dirty="0">
                <a:solidFill>
                  <a:schemeClr val="tx1"/>
                </a:solidFill>
              </a:rPr>
            </a:br>
            <a:r>
              <a:rPr lang="en-US" b="0" i="1" dirty="0">
                <a:solidFill>
                  <a:schemeClr val="tx1"/>
                </a:solidFill>
              </a:rPr>
              <a:t>compared to</a:t>
            </a:r>
            <a:r>
              <a:rPr lang="en-US" i="1" dirty="0">
                <a:solidFill>
                  <a:schemeClr val="tx1"/>
                </a:solidFill>
              </a:rPr>
              <a:t> </a:t>
            </a:r>
            <a:br>
              <a:rPr lang="en-US" dirty="0">
                <a:solidFill>
                  <a:schemeClr val="tx1"/>
                </a:solidFill>
              </a:rPr>
            </a:br>
            <a:br>
              <a:rPr lang="en-US" dirty="0">
                <a:solidFill>
                  <a:schemeClr val="tx1"/>
                </a:solidFill>
              </a:rPr>
            </a:br>
            <a:r>
              <a:rPr lang="en-US" dirty="0">
                <a:solidFill>
                  <a:schemeClr val="accent2"/>
                </a:solidFill>
              </a:rPr>
              <a:t>Health-Related Social Needs (HRSN) Services</a:t>
            </a:r>
          </a:p>
        </p:txBody>
      </p:sp>
      <p:graphicFrame>
        <p:nvGraphicFramePr>
          <p:cNvPr id="4" name="Diagram 3">
            <a:extLst>
              <a:ext uri="{FF2B5EF4-FFF2-40B4-BE49-F238E27FC236}">
                <a16:creationId xmlns:a16="http://schemas.microsoft.com/office/drawing/2014/main" id="{5ECCC315-C62E-45A7-8B7B-C8C68A39C81F}"/>
              </a:ext>
            </a:extLst>
          </p:cNvPr>
          <p:cNvGraphicFramePr/>
          <p:nvPr/>
        </p:nvGraphicFramePr>
        <p:xfrm>
          <a:off x="3860800" y="71966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Rectangle 7">
            <a:extLst>
              <a:ext uri="{FF2B5EF4-FFF2-40B4-BE49-F238E27FC236}">
                <a16:creationId xmlns:a16="http://schemas.microsoft.com/office/drawing/2014/main" id="{6A37D49F-3278-4D82-A81E-756755C50C37}"/>
              </a:ext>
            </a:extLst>
          </p:cNvPr>
          <p:cNvSpPr/>
          <p:nvPr/>
        </p:nvSpPr>
        <p:spPr>
          <a:xfrm>
            <a:off x="6124575" y="6185660"/>
            <a:ext cx="3790950" cy="276999"/>
          </a:xfrm>
          <a:prstGeom prst="rect">
            <a:avLst/>
          </a:prstGeom>
        </p:spPr>
        <p:txBody>
          <a:bodyPr wrap="square">
            <a:spAutoFit/>
          </a:bodyPr>
          <a:lstStyle/>
          <a:p>
            <a:r>
              <a:rPr lang="en-US" sz="1200" i="1" dirty="0">
                <a:latin typeface="+mn-lt"/>
              </a:rPr>
              <a:t>Image not representative of actual population sizes</a:t>
            </a:r>
          </a:p>
        </p:txBody>
      </p:sp>
    </p:spTree>
    <p:extLst>
      <p:ext uri="{BB962C8B-B14F-4D97-AF65-F5344CB8AC3E}">
        <p14:creationId xmlns:p14="http://schemas.microsoft.com/office/powerpoint/2010/main" val="3529674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26E497F-289F-494E-A656-57A2E5F0C47F}"/>
              </a:ext>
            </a:extLst>
          </p:cNvPr>
          <p:cNvSpPr>
            <a:spLocks noGrp="1"/>
          </p:cNvSpPr>
          <p:nvPr>
            <p:ph idx="1"/>
          </p:nvPr>
        </p:nvSpPr>
        <p:spPr>
          <a:xfrm>
            <a:off x="609600" y="1332043"/>
            <a:ext cx="10972800" cy="4193913"/>
          </a:xfrm>
        </p:spPr>
        <p:txBody>
          <a:bodyPr/>
          <a:lstStyle/>
          <a:p>
            <a:r>
              <a:rPr lang="en-US" sz="3200" b="1" dirty="0"/>
              <a:t>Comprehensive investments in Children’s Health to Advance Health Equity</a:t>
            </a:r>
          </a:p>
          <a:p>
            <a:pPr marL="342900" indent="-342900">
              <a:buFont typeface="Arial" panose="020B0604020202020204" pitchFamily="34" charset="0"/>
              <a:buChar char="•"/>
            </a:pPr>
            <a:r>
              <a:rPr lang="en-US" sz="2200" dirty="0"/>
              <a:t>Oregon will provide continuous enrollment for young children until they reach age six.</a:t>
            </a:r>
          </a:p>
          <a:p>
            <a:pPr marL="342900" indent="-342900">
              <a:buFont typeface="Arial" panose="020B0604020202020204" pitchFamily="34" charset="0"/>
              <a:buChar char="•"/>
            </a:pPr>
            <a:r>
              <a:rPr lang="en-US" sz="2200" dirty="0"/>
              <a:t>OHP will include all Early Periodic Screening, Diagnosis, and Treatment (EPSDT) required services for children and youth to age 21.</a:t>
            </a:r>
          </a:p>
          <a:p>
            <a:pPr marL="342900" indent="-342900">
              <a:buFont typeface="Arial" panose="020B0604020202020204" pitchFamily="34" charset="0"/>
              <a:buChar char="•"/>
            </a:pPr>
            <a:r>
              <a:rPr lang="en-US" sz="2200" dirty="0"/>
              <a:t>The Youth with Special Health Care Needs (YSHCN) eligibility criteria will allow these youth to have expanded benefits, including EPSDT, until age 26.</a:t>
            </a:r>
          </a:p>
          <a:p>
            <a:pPr marL="342900" indent="-342900">
              <a:buFont typeface="Arial" panose="020B0604020202020204" pitchFamily="34" charset="0"/>
              <a:buChar char="•"/>
            </a:pPr>
            <a:r>
              <a:rPr lang="en-US" sz="2200" dirty="0"/>
              <a:t>Health-related social needs benefits will be available for YSHCN, children and youth who are welfare involved, and youth involved in criminal justice and their families.</a:t>
            </a:r>
          </a:p>
        </p:txBody>
      </p:sp>
      <p:sp>
        <p:nvSpPr>
          <p:cNvPr id="3" name="Title 2">
            <a:extLst>
              <a:ext uri="{FF2B5EF4-FFF2-40B4-BE49-F238E27FC236}">
                <a16:creationId xmlns:a16="http://schemas.microsoft.com/office/drawing/2014/main" id="{7A2A11E8-B807-419B-A574-00515F54329B}"/>
              </a:ext>
            </a:extLst>
          </p:cNvPr>
          <p:cNvSpPr>
            <a:spLocks noGrp="1"/>
          </p:cNvSpPr>
          <p:nvPr>
            <p:ph type="title"/>
          </p:nvPr>
        </p:nvSpPr>
        <p:spPr>
          <a:xfrm>
            <a:off x="517002" y="367446"/>
            <a:ext cx="10972800" cy="1143000"/>
          </a:xfrm>
        </p:spPr>
        <p:txBody>
          <a:bodyPr/>
          <a:lstStyle/>
          <a:p>
            <a:r>
              <a:rPr lang="en-US" dirty="0"/>
              <a:t>2022-2027 Waiver Authorities </a:t>
            </a:r>
          </a:p>
        </p:txBody>
      </p:sp>
    </p:spTree>
    <p:extLst>
      <p:ext uri="{BB962C8B-B14F-4D97-AF65-F5344CB8AC3E}">
        <p14:creationId xmlns:p14="http://schemas.microsoft.com/office/powerpoint/2010/main" val="3940139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B8A900-F6DC-4D9D-8B27-94645450183F}"/>
              </a:ext>
            </a:extLst>
          </p:cNvPr>
          <p:cNvSpPr>
            <a:spLocks noGrp="1"/>
          </p:cNvSpPr>
          <p:nvPr>
            <p:ph type="title"/>
          </p:nvPr>
        </p:nvSpPr>
        <p:spPr/>
        <p:txBody>
          <a:bodyPr/>
          <a:lstStyle/>
          <a:p>
            <a:r>
              <a:rPr lang="en-US" dirty="0"/>
              <a:t>Changes to the Prioritized List</a:t>
            </a:r>
          </a:p>
        </p:txBody>
      </p:sp>
      <p:sp>
        <p:nvSpPr>
          <p:cNvPr id="4" name="Content Placeholder 1">
            <a:extLst>
              <a:ext uri="{FF2B5EF4-FFF2-40B4-BE49-F238E27FC236}">
                <a16:creationId xmlns:a16="http://schemas.microsoft.com/office/drawing/2014/main" id="{EC054BCA-66A4-413E-AD4E-FD5F1D6C28EE}"/>
              </a:ext>
            </a:extLst>
          </p:cNvPr>
          <p:cNvSpPr txBox="1">
            <a:spLocks/>
          </p:cNvSpPr>
          <p:nvPr/>
        </p:nvSpPr>
        <p:spPr>
          <a:xfrm>
            <a:off x="609600" y="1817226"/>
            <a:ext cx="10972800" cy="370389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Oregon and CMS agree that the Prioritized List as it is currently used in Oregon’s Medicaid program no longer requires waiver authority and that it is preferable to transition the Prioritized List to the State Plan. </a:t>
            </a:r>
          </a:p>
          <a:p>
            <a:pPr marL="342900" indent="-342900"/>
            <a:endParaRPr lang="en-US" sz="2400" dirty="0"/>
          </a:p>
          <a:p>
            <a:pPr marL="342900" indent="-342900"/>
            <a:r>
              <a:rPr lang="en-US" sz="2400" dirty="0"/>
              <a:t>Given the nearly thirty-year history of the Prioritized List, the state will need to complete a detailed regulatory and operational review with the potential for meaningful changes in law, rules, or processes. Accordingly, the waiver of amount, scope and duration will terminate on January 1, 2027, to give the state sufficient time to make necessary changes. </a:t>
            </a:r>
          </a:p>
        </p:txBody>
      </p:sp>
    </p:spTree>
    <p:extLst>
      <p:ext uri="{BB962C8B-B14F-4D97-AF65-F5344CB8AC3E}">
        <p14:creationId xmlns:p14="http://schemas.microsoft.com/office/powerpoint/2010/main" val="1563064596"/>
      </p:ext>
    </p:extLst>
  </p:cSld>
  <p:clrMapOvr>
    <a:masterClrMapping/>
  </p:clrMapOvr>
</p:sld>
</file>

<file path=ppt/theme/theme1.xml><?xml version="1.0" encoding="utf-8"?>
<a:theme xmlns:a="http://schemas.openxmlformats.org/drawingml/2006/main" name="HPA PPT">
  <a:themeElements>
    <a:clrScheme name="HPA PPT">
      <a:dk1>
        <a:srgbClr val="646464"/>
      </a:dk1>
      <a:lt1>
        <a:srgbClr val="FFFFFF"/>
      </a:lt1>
      <a:dk2>
        <a:srgbClr val="1E194D"/>
      </a:dk2>
      <a:lt2>
        <a:srgbClr val="FFFFFF"/>
      </a:lt2>
      <a:accent1>
        <a:srgbClr val="005595"/>
      </a:accent1>
      <a:accent2>
        <a:srgbClr val="EC8902"/>
      </a:accent2>
      <a:accent3>
        <a:srgbClr val="7DA830"/>
      </a:accent3>
      <a:accent4>
        <a:srgbClr val="0088B8"/>
      </a:accent4>
      <a:accent5>
        <a:srgbClr val="536D60"/>
      </a:accent5>
      <a:accent6>
        <a:srgbClr val="A01C3F"/>
      </a:accent6>
      <a:hlink>
        <a:srgbClr val="0088B8"/>
      </a:hlink>
      <a:folHlink>
        <a:srgbClr val="536D6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defRPr dirty="0">
            <a:latin typeface="Franklin Gothic Medium Cond" panose="020B0606030402020204" pitchFamily="34" charset="0"/>
          </a:defRPr>
        </a:defPPr>
      </a:lstStyle>
    </a:txDef>
  </a:objectDefaults>
  <a:extraClrSchemeLst/>
  <a:extLst>
    <a:ext uri="{05A4C25C-085E-4340-85A3-A5531E510DB2}">
      <thm15:themeFamily xmlns:thm15="http://schemas.microsoft.com/office/thememl/2012/main" name="HPA PPT" id="{2391B1FA-10F4-46CD-9D1D-D7008447745D}" vid="{562BDE57-09D6-48BB-9DAE-9565C182B75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B30E93B4CB3F4696D6176DE594A03D" ma:contentTypeVersion="22" ma:contentTypeDescription="Create a new document." ma:contentTypeScope="" ma:versionID="1219fcf51055210c8b6d9798e61b4957">
  <xsd:schema xmlns:xsd="http://www.w3.org/2001/XMLSchema" xmlns:xs="http://www.w3.org/2001/XMLSchema" xmlns:p="http://schemas.microsoft.com/office/2006/metadata/properties" xmlns:ns1="http://schemas.microsoft.com/sharepoint/v3" xmlns:ns2="dc4b996e-e1a5-4bbb-8a91-533fe2a32293" xmlns:ns3="59da1016-2a1b-4f8a-9768-d7a4932f6f16" targetNamespace="http://schemas.microsoft.com/office/2006/metadata/properties" ma:root="true" ma:fieldsID="b9952903d66ecfd298edd13f1228fd38" ns1:_="" ns2:_="" ns3:_="">
    <xsd:import namespace="http://schemas.microsoft.com/sharepoint/v3"/>
    <xsd:import namespace="dc4b996e-e1a5-4bbb-8a91-533fe2a32293"/>
    <xsd:import namespace="59da1016-2a1b-4f8a-9768-d7a4932f6f16"/>
    <xsd:element name="properties">
      <xsd:complexType>
        <xsd:sequence>
          <xsd:element name="documentManagement">
            <xsd:complexType>
              <xsd:all>
                <xsd:element ref="ns2:Meeting" minOccurs="0"/>
                <xsd:element ref="ns2:Meta_x0020_Description" minOccurs="0"/>
                <xsd:element ref="ns2:Meta_x0020_Keywords" minOccurs="0"/>
                <xsd:element ref="ns3:IACategory" minOccurs="0"/>
                <xsd:element ref="ns3:IATopic" minOccurs="0"/>
                <xsd:element ref="ns3:IASubtopic" minOccurs="0"/>
                <xsd:element ref="ns3:DocumentExpirationDate" minOccurs="0"/>
                <xsd:element ref="ns1:URL" minOccurs="0"/>
                <xsd:element ref="ns3:SharedWithUsers" minOccurs="0"/>
                <xsd:element ref="ns2:NonMeetingDo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URL" ma:index="15"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dc4b996e-e1a5-4bbb-8a91-533fe2a32293" elementFormDefault="qualified">
    <xsd:import namespace="http://schemas.microsoft.com/office/2006/documentManagement/types"/>
    <xsd:import namespace="http://schemas.microsoft.com/office/infopath/2007/PartnerControls"/>
    <xsd:element name="Meeting" ma:index="2" nillable="true" ma:displayName="Meeting" ma:list="{ce053fbc-dbbd-4817-b5ff-79add2306d0f}" ma:internalName="Meeting" ma:readOnly="false" ma:showField="Meeting_x0020_Lookup_x0020_Refer">
      <xsd:simpleType>
        <xsd:restriction base="dms:Lookup"/>
      </xsd:simpleType>
    </xsd:element>
    <xsd:element name="Meta_x0020_Description" ma:index="3" nillable="true" ma:displayName="Meta Description" ma:internalName="Meta_x0020_Description" ma:readOnly="false">
      <xsd:simpleType>
        <xsd:restriction base="dms:Text"/>
      </xsd:simpleType>
    </xsd:element>
    <xsd:element name="Meta_x0020_Keywords" ma:index="4" nillable="true" ma:displayName="Meta Keywords" ma:internalName="Meta_x0020_Keywords" ma:readOnly="false">
      <xsd:simpleType>
        <xsd:restriction base="dms:Text"/>
      </xsd:simpleType>
    </xsd:element>
    <xsd:element name="NonMeetingDoc" ma:index="17" nillable="true" ma:displayName="Non-Meeting Doc" ma:default="0" ma:description="Check this box if you want the document to appear under the &quot;Documents&quot; section of the right rail on the Health Equity Committee page" ma:internalName="NonMeetingDoc">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5"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6"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7"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8" nillable="true" ma:displayName="Document Expiration Date" ma:format="DateOnly" ma:internalName="DocumentExpirationDate" ma:readOnly="false">
      <xsd:simpleType>
        <xsd:restriction base="dms:DateTime"/>
      </xsd:simple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SharedWithUsers xmlns="59da1016-2a1b-4f8a-9768-d7a4932f6f16">
      <UserInfo>
        <DisplayName>Auclair Megan</DisplayName>
        <AccountId>13</AccountId>
        <AccountType/>
      </UserInfo>
      <UserInfo>
        <DisplayName>Hinkel Hilde</DisplayName>
        <AccountId>109</AccountId>
        <AccountType/>
      </UserInfo>
      <UserInfo>
        <DisplayName>Krois Lisa R</DisplayName>
        <AccountId>162</AccountId>
        <AccountType/>
      </UserInfo>
      <UserInfo>
        <DisplayName>BECK Katie M</DisplayName>
        <AccountId>80</AccountId>
        <AccountType/>
      </UserInfo>
      <UserInfo>
        <DisplayName>Dibble Millie Rose</DisplayName>
        <AccountId>128</AccountId>
        <AccountType/>
      </UserInfo>
      <UserInfo>
        <DisplayName>Sisulak Laura</DisplayName>
        <AccountId>60</AccountId>
        <AccountType/>
      </UserInfo>
      <UserInfo>
        <DisplayName>Gund Anona E</DisplayName>
        <AccountId>56</AccountId>
        <AccountType/>
      </UserInfo>
      <UserInfo>
        <DisplayName>COYNER Lori A</DisplayName>
        <AccountId>15</AccountId>
        <AccountType/>
      </UserInfo>
      <UserInfo>
        <DisplayName>SCHMIDT PHILIP</DisplayName>
        <AccountId>28</AccountId>
        <AccountType/>
      </UserInfo>
      <UserInfo>
        <DisplayName>Castro Maria</DisplayName>
        <AccountId>32</AccountId>
        <AccountType/>
      </UserInfo>
      <UserInfo>
        <DisplayName>Donell REBECCA  Jane</DisplayName>
        <AccountId>267</AccountId>
        <AccountType/>
      </UserInfo>
      <UserInfo>
        <DisplayName>Hatfield Michelle M</DisplayName>
        <AccountId>45</AccountId>
        <AccountType/>
      </UserInfo>
      <UserInfo>
        <DisplayName>Liz Gharst (she/her)</DisplayName>
        <AccountId>73</AccountId>
        <AccountType/>
      </UserInfo>
      <UserInfo>
        <DisplayName>Stephens Janine  L</DisplayName>
        <AccountId>94</AccountId>
        <AccountType/>
      </UserInfo>
      <UserInfo>
        <DisplayName>Heiberg Holly</DisplayName>
        <AccountId>294</AccountId>
        <AccountType/>
      </UserInfo>
    </SharedWithUsers>
    <IACategory xmlns="59da1016-2a1b-4f8a-9768-d7a4932f6f16" xsi:nil="true"/>
    <DocumentExpirationDate xmlns="59da1016-2a1b-4f8a-9768-d7a4932f6f16" xsi:nil="true"/>
    <Meta_x0020_Keywords xmlns="dc4b996e-e1a5-4bbb-8a91-533fe2a32293" xsi:nil="true"/>
    <IATopic xmlns="59da1016-2a1b-4f8a-9768-d7a4932f6f16" xsi:nil="true"/>
    <IASubtopic xmlns="59da1016-2a1b-4f8a-9768-d7a4932f6f16" xsi:nil="true"/>
    <URL xmlns="http://schemas.microsoft.com/sharepoint/v3">
      <Url>https://www.oregon.gov/oha/EI/HECMeetingDocs/12-08-22%20LC%20HEC.pptx</Url>
      <Description>1115 Waiver negotiation plan Presentation</Description>
    </URL>
    <NonMeetingDoc xmlns="dc4b996e-e1a5-4bbb-8a91-533fe2a32293">false</NonMeetingDoc>
    <Meeting xmlns="dc4b996e-e1a5-4bbb-8a91-533fe2a32293">54</Meeting>
    <Meta_x0020_Description xmlns="dc4b996e-e1a5-4bbb-8a91-533fe2a3229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A8EEC45-41C8-40FB-B7CF-3A047A3F0335}"/>
</file>

<file path=customXml/itemProps2.xml><?xml version="1.0" encoding="utf-8"?>
<ds:datastoreItem xmlns:ds="http://schemas.openxmlformats.org/officeDocument/2006/customXml" ds:itemID="{57E3DD18-304C-4DD9-BA46-FD690F3F132B}">
  <ds:schemaRefs>
    <ds:schemaRef ds:uri="676cb3b1-450e-451f-a8cd-490bb018a396"/>
    <ds:schemaRef ds:uri="http://purl.org/dc/dcmitype/"/>
    <ds:schemaRef ds:uri="http://www.w3.org/XML/1998/namespace"/>
    <ds:schemaRef ds:uri="http://purl.org/dc/terms/"/>
    <ds:schemaRef ds:uri="http://purl.org/dc/elements/1.1/"/>
    <ds:schemaRef ds:uri="http://schemas.microsoft.com/office/2006/documentManagement/types"/>
    <ds:schemaRef ds:uri="http://schemas.openxmlformats.org/package/2006/metadata/core-properties"/>
    <ds:schemaRef ds:uri="http://schemas.microsoft.com/office/infopath/2007/PartnerControls"/>
    <ds:schemaRef ds:uri="9f287dfc-1abe-452c-9176-2639bf2d86a3"/>
    <ds:schemaRef ds:uri="http://schemas.microsoft.com/office/2006/metadata/properties"/>
  </ds:schemaRefs>
</ds:datastoreItem>
</file>

<file path=customXml/itemProps3.xml><?xml version="1.0" encoding="utf-8"?>
<ds:datastoreItem xmlns:ds="http://schemas.openxmlformats.org/officeDocument/2006/customXml" ds:itemID="{2B38C20D-F618-466C-BD1C-7D958817757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175</TotalTime>
  <Words>3066</Words>
  <Application>Microsoft Office PowerPoint</Application>
  <PresentationFormat>Widescreen</PresentationFormat>
  <Paragraphs>253</Paragraphs>
  <Slides>21</Slides>
  <Notes>21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Arial Narrow</vt:lpstr>
      <vt:lpstr>Calibri</vt:lpstr>
      <vt:lpstr>Franklin Gothic Medium</vt:lpstr>
      <vt:lpstr>Franklin Gothic Medium Cond</vt:lpstr>
      <vt:lpstr>Times</vt:lpstr>
      <vt:lpstr>HPA PPT</vt:lpstr>
      <vt:lpstr>1115 Medicaid Waiver Summary 2022-2027 </vt:lpstr>
      <vt:lpstr>Overarching Waiver Goal: Advance Health Equity</vt:lpstr>
      <vt:lpstr>2022-2027 Waiver Authorities</vt:lpstr>
      <vt:lpstr>2022-2027 Waiver Authorities</vt:lpstr>
      <vt:lpstr>2022-2027 Waiver Authorities</vt:lpstr>
      <vt:lpstr>2022-2027 Waiver Authorities - HRSN</vt:lpstr>
      <vt:lpstr>Health-Related Services (HRS) Flexible Services  compared to   Health-Related Social Needs (HRSN) Services</vt:lpstr>
      <vt:lpstr>2022-2027 Waiver Authorities </vt:lpstr>
      <vt:lpstr>Changes to the Prioritized List</vt:lpstr>
      <vt:lpstr>What was not included in this waiver</vt:lpstr>
      <vt:lpstr>PowerPoint Presentation</vt:lpstr>
      <vt:lpstr>2022-2027 Waiver Authorities </vt:lpstr>
      <vt:lpstr>Designated State Health Programs (DHSP)- Overview &amp; Example</vt:lpstr>
      <vt:lpstr>2023 Legislative Concept</vt:lpstr>
      <vt:lpstr>PowerPoint Presentation</vt:lpstr>
      <vt:lpstr>Continued negotiations with CMS</vt:lpstr>
      <vt:lpstr>Timeline for Implementation</vt:lpstr>
      <vt:lpstr>Implementation Strategies</vt:lpstr>
      <vt:lpstr>Challenges</vt:lpstr>
      <vt:lpstr>Questions?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1115 Waiver negotiation plan Presentation</dc:title>
  <dc:creator>Auclair Megan</dc:creator>
  <cp:lastModifiedBy>Donell REBECCA  Jane</cp:lastModifiedBy>
  <cp:revision>40</cp:revision>
  <cp:lastPrinted>2022-11-08T23:53:57Z</cp:lastPrinted>
  <dcterms:created xsi:type="dcterms:W3CDTF">2022-03-02T01:00:34Z</dcterms:created>
  <dcterms:modified xsi:type="dcterms:W3CDTF">2022-12-01T19:39:04Z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0x0101003AB30E93B4CB3F4696D6176DE594A03D</vt:lpwstr>
  </property>
  <property fmtid="{D5CDD505-2E9C-101B-9397-08002B2CF9AE}" pid="3" name="MediaServiceImageTags">
    <vt:lpwstr/>
  </property>
  <property fmtid="{D5CDD505-2E9C-101B-9397-08002B2CF9AE}" pid="4" name="WorkflowChangePath">
    <vt:lpwstr>09b3034d-c749-45de-819c-60676090eb4b,4;</vt:lpwstr>
  </property>
</Properties>
</file>